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 deep generative model of raw audio waveforms.</a:t>
            </a:r>
            <a:endParaRPr/>
          </a:p>
          <a:p>
            <a:pPr indent="0" lvl="0" marL="0">
              <a:spcBef>
                <a:spcPts val="0"/>
              </a:spcBef>
              <a:spcAft>
                <a:spcPts val="0"/>
              </a:spcAft>
              <a:buNone/>
            </a:pPr>
            <a:r>
              <a:rPr lang="en"/>
              <a:t>WaveNets are able to generate speech which mimics any human voice and which sounds more natural than the best existing Text-to-Speech systems, reducing the gap with human performance by over 50%.</a:t>
            </a:r>
            <a:endParaRPr/>
          </a:p>
          <a:p>
            <a:pPr indent="0" lvl="0" marL="0" rtl="0">
              <a:spcBef>
                <a:spcPts val="0"/>
              </a:spcBef>
              <a:spcAft>
                <a:spcPts val="0"/>
              </a:spcAft>
              <a:buNone/>
            </a:pPr>
            <a:r>
              <a:rPr lang="en"/>
              <a:t>https://deepmind.com/blog/wavenet-generative-model-raw-audio/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https://magenta.tensorflow.org/sketch-rnn-demo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transferring the artistic style of The Starry Night onto a photograph of an African lion</a:t>
            </a:r>
            <a:endParaRPr/>
          </a:p>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How does it do so? By using graphs and sessions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More about naming them in the next module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More about naming them in the next module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Different from graphs we might be familiar in which nodes are values, edges are functions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Different from graphs we might be familiar in which nodes are values, edges are functions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TensorFlow was originally created by Google as an internal machine learning tool, but an implementation of it was open sourced under the Apache 2.0 License in November 2015. Notice that we say an implementation and not TensorFlow was open sourced. Google still maintains its own internal implementation of it. For the rest of this course, when we say TensorFlow, we are referring to the open source implementation.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1" name="Shape 4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8" name="Shape 4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Note that sessions deal with memory allocation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4" name="Shape 4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Shape 4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1" name="Shape 4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Example: In the first convolutional layer, AlexNet has 96 filters on two different GPUs. AlexNet is the winner of ImageNet challenge 2012</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Shape 4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1" name="Shape 4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Shape 4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5" name="Shape 4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Shape 4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1" name="Shape 4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Shape 4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7" name="Shape 4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Shape 5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3" name="Shape 5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Shape 5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0" name="Shape 5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Shape 5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6" name="Shape 5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Shape 5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4" name="Shape 5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Shape 5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0" name="Shape 5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Shape 5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9" name="Shape 5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Shape 5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8" name="Shape 5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Why graphs?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Shape 5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4" name="Shape 5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Shape 5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1" name="Shape 5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Shape 5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8" name="Shape 5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Shape 5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5" name="Shape 5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Many common machine learning models, such as neural networks, are commonly taught and visualized as directed graphs already, which makes their implementation more natural for machine learning practitioners.</a:t>
            </a:r>
            <a:endParaRPr/>
          </a:p>
          <a:p>
            <a:pPr indent="0" lvl="0" marL="0" rtl="0">
              <a:spcBef>
                <a:spcPts val="0"/>
              </a:spcBef>
              <a:spcAft>
                <a:spcPts val="0"/>
              </a:spcAft>
              <a:buNone/>
            </a:pPr>
            <a:r>
              <a:rPr lang="en"/>
              <a:t>By splitting up computation into small, easily differentiable pieces, TF is able to automatically compute the derivative of any node (or “Operation”, as they’re called in TensorFlow) with respect to any other node that can affect the first node’s output. Being able to compute the derivative/gradient of nodes, especially output nodes, is crucial for setting up machine learning models. </a:t>
            </a:r>
            <a:endParaRPr/>
          </a:p>
          <a:p>
            <a:pPr indent="0" lvl="0" marL="0" rtl="0">
              <a:spcBef>
                <a:spcPts val="0"/>
              </a:spcBef>
              <a:spcAft>
                <a:spcPts val="0"/>
              </a:spcAft>
              <a:buNone/>
            </a:pPr>
            <a:r>
              <a:rPr lang="en"/>
              <a:t>Third having the computation separated, it makes it much easier to distribute work across multiple CPUs, GPUs, and other computational devices. Simply split the whole, larger graph into several smaller graphs and give each device a separate part of the graph to work on (with a touch of logic to coordinate sharing information across devices)</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4" name="Shape 5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For a framework to be useful in production, it needs to be efficient, scalable, and maintainable. For research, the framework needs to have flexible operations that can be combined in novel ways. Alternative frameworks are either flexible enough for research but less scalable, such as Chainer and PyTorch, or scalable but less flexible, such as Caffe and MXNet. TensorFlow are both flexible and scalable, allowing users to streamline from research into production.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jpg"/><Relationship Id="rId4" Type="http://schemas.openxmlformats.org/officeDocument/2006/relationships/image" Target="../media/image5.jpg"/><Relationship Id="rId5"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mailman.stanford.edu/mailman/listinfo/cs20-win1718-students" TargetMode="External"/><Relationship Id="rId4" Type="http://schemas.openxmlformats.org/officeDocument/2006/relationships/hyperlink" Target="https://mailman.stanford.edu/mailman/listinfo/cs20-win1718-guest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tensorflow.org/api_docs/" TargetMode="External"/><Relationship Id="rId4" Type="http://schemas.openxmlformats.org/officeDocument/2006/relationships/hyperlink" Target="https://github.com/tensorflow/model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ocs.google.com/spreadsheets/d/1HZQUOQBs_hbdll5zOE_4ClFjlxLK79Juf_eUg8S2slI/edit?usp=shar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0.jpg"/><Relationship Id="rId4" Type="http://schemas.openxmlformats.org/officeDocument/2006/relationships/image" Target="../media/image19.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3.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8.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mailto:huyenn@stanford.edu"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687375" y="1760613"/>
            <a:ext cx="8145000" cy="1036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Welcome to TensorFlow!</a:t>
            </a:r>
            <a:endParaRPr>
              <a:latin typeface="Georgia"/>
              <a:ea typeface="Georgia"/>
              <a:cs typeface="Georgia"/>
              <a:sym typeface="Georgia"/>
            </a:endParaRPr>
          </a:p>
        </p:txBody>
      </p:sp>
      <p:sp>
        <p:nvSpPr>
          <p:cNvPr id="55" name="Shape 55"/>
          <p:cNvSpPr txBox="1"/>
          <p:nvPr>
            <p:ph idx="1" type="subTitle"/>
          </p:nvPr>
        </p:nvSpPr>
        <p:spPr>
          <a:xfrm>
            <a:off x="311700" y="2834125"/>
            <a:ext cx="8520600" cy="140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latin typeface="Georgia"/>
                <a:ea typeface="Georgia"/>
                <a:cs typeface="Georgia"/>
                <a:sym typeface="Georgia"/>
              </a:rPr>
              <a:t>CS 20: TensorFlow for Deep Learning Research</a:t>
            </a:r>
            <a:endParaRPr sz="1800">
              <a:latin typeface="Georgia"/>
              <a:ea typeface="Georgia"/>
              <a:cs typeface="Georgia"/>
              <a:sym typeface="Georgia"/>
            </a:endParaRPr>
          </a:p>
          <a:p>
            <a:pPr indent="0" lvl="0" marL="0">
              <a:spcBef>
                <a:spcPts val="0"/>
              </a:spcBef>
              <a:spcAft>
                <a:spcPts val="0"/>
              </a:spcAft>
              <a:buNone/>
            </a:pPr>
            <a:r>
              <a:rPr lang="en" sz="1800">
                <a:latin typeface="Georgia"/>
                <a:ea typeface="Georgia"/>
                <a:cs typeface="Georgia"/>
                <a:sym typeface="Georgia"/>
              </a:rPr>
              <a:t>Lecture 1</a:t>
            </a:r>
            <a:endParaRPr sz="1800">
              <a:latin typeface="Georgia"/>
              <a:ea typeface="Georgia"/>
              <a:cs typeface="Georgia"/>
              <a:sym typeface="Georgia"/>
            </a:endParaRPr>
          </a:p>
          <a:p>
            <a:pPr indent="0" lvl="0" marL="0">
              <a:spcBef>
                <a:spcPts val="0"/>
              </a:spcBef>
              <a:spcAft>
                <a:spcPts val="0"/>
              </a:spcAft>
              <a:buNone/>
            </a:pPr>
            <a:r>
              <a:rPr lang="en" sz="1800">
                <a:latin typeface="Georgia"/>
                <a:ea typeface="Georgia"/>
                <a:cs typeface="Georgia"/>
                <a:sym typeface="Georgia"/>
              </a:rPr>
              <a:t>1/12/2018</a:t>
            </a:r>
            <a:endParaRPr sz="1800">
              <a:latin typeface="Georgia"/>
              <a:ea typeface="Georgia"/>
              <a:cs typeface="Georgia"/>
              <a:sym typeface="Georgia"/>
            </a:endParaRPr>
          </a:p>
        </p:txBody>
      </p:sp>
      <p:sp>
        <p:nvSpPr>
          <p:cNvPr id="56" name="Shape 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57" name="Shape 57"/>
          <p:cNvPicPr preferRelativeResize="0"/>
          <p:nvPr/>
        </p:nvPicPr>
        <p:blipFill>
          <a:blip r:embed="rId3">
            <a:alphaModFix/>
          </a:blip>
          <a:stretch>
            <a:fillRect/>
          </a:stretch>
        </p:blipFill>
        <p:spPr>
          <a:xfrm>
            <a:off x="3827975" y="352825"/>
            <a:ext cx="1163600" cy="1468800"/>
          </a:xfrm>
          <a:prstGeom prst="rect">
            <a:avLst/>
          </a:prstGeom>
          <a:noFill/>
          <a:ln>
            <a:noFill/>
          </a:ln>
        </p:spPr>
      </p:pic>
      <p:sp>
        <p:nvSpPr>
          <p:cNvPr id="58" name="Shape 58"/>
          <p:cNvSpPr txBox="1"/>
          <p:nvPr/>
        </p:nvSpPr>
        <p:spPr>
          <a:xfrm>
            <a:off x="0" y="4881900"/>
            <a:ext cx="2307600" cy="26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chemeClr val="lt2"/>
                </a:solidFill>
                <a:latin typeface="Georgia"/>
                <a:ea typeface="Georgia"/>
                <a:cs typeface="Georgia"/>
                <a:sym typeface="Georgia"/>
              </a:rPr>
              <a:t>Thanks Danijar Hafner for the logo!</a:t>
            </a:r>
            <a:endParaRPr sz="1000">
              <a:solidFill>
                <a:schemeClr val="lt2"/>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Demand for tutorials on TensorFlow</a:t>
            </a:r>
            <a:endParaRPr b="1">
              <a:latin typeface="Georgia"/>
              <a:ea typeface="Georgia"/>
              <a:cs typeface="Georgia"/>
              <a:sym typeface="Georgia"/>
            </a:endParaRPr>
          </a:p>
        </p:txBody>
      </p:sp>
      <p:sp>
        <p:nvSpPr>
          <p:cNvPr id="121" name="Shape 1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22" name="Shape 122"/>
          <p:cNvPicPr preferRelativeResize="0"/>
          <p:nvPr/>
        </p:nvPicPr>
        <p:blipFill>
          <a:blip r:embed="rId3">
            <a:alphaModFix/>
          </a:blip>
          <a:stretch>
            <a:fillRect/>
          </a:stretch>
        </p:blipFill>
        <p:spPr>
          <a:xfrm>
            <a:off x="698925" y="1159950"/>
            <a:ext cx="7746156" cy="3820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ph type="ctrTitle"/>
          </p:nvPr>
        </p:nvSpPr>
        <p:spPr>
          <a:xfrm>
            <a:off x="687375" y="2058534"/>
            <a:ext cx="8145000" cy="1749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Some cool projects using TensorFlow</a:t>
            </a:r>
            <a:endParaRPr>
              <a:latin typeface="Georgia"/>
              <a:ea typeface="Georgia"/>
              <a:cs typeface="Georgia"/>
              <a:sym typeface="Georgia"/>
            </a:endParaRPr>
          </a:p>
        </p:txBody>
      </p:sp>
      <p:sp>
        <p:nvSpPr>
          <p:cNvPr id="128" name="Shape 1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29" name="Shape 129"/>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Classify skin cancer</a:t>
            </a:r>
            <a:endParaRPr b="1">
              <a:latin typeface="Georgia"/>
              <a:ea typeface="Georgia"/>
              <a:cs typeface="Georgia"/>
              <a:sym typeface="Georgia"/>
            </a:endParaRPr>
          </a:p>
        </p:txBody>
      </p:sp>
      <p:sp>
        <p:nvSpPr>
          <p:cNvPr id="135" name="Shape 1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latin typeface="Georgia"/>
              <a:ea typeface="Georgia"/>
              <a:cs typeface="Georgia"/>
              <a:sym typeface="Georgia"/>
            </a:endParaRPr>
          </a:p>
        </p:txBody>
      </p:sp>
      <p:sp>
        <p:nvSpPr>
          <p:cNvPr id="136" name="Shape 1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37" name="Shape 137"/>
          <p:cNvSpPr txBox="1"/>
          <p:nvPr/>
        </p:nvSpPr>
        <p:spPr>
          <a:xfrm>
            <a:off x="1658950" y="4686775"/>
            <a:ext cx="6358800" cy="34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FFFFFF"/>
                </a:solidFill>
              </a:rPr>
              <a:t>Dermatologist-level classification of skin cancer with deep neural networks (Esteva et al., Nature 2017)</a:t>
            </a:r>
            <a:endParaRPr sz="1000">
              <a:solidFill>
                <a:srgbClr val="FFFFFF"/>
              </a:solidFill>
            </a:endParaRPr>
          </a:p>
        </p:txBody>
      </p:sp>
      <p:pic>
        <p:nvPicPr>
          <p:cNvPr id="138" name="Shape 138"/>
          <p:cNvPicPr preferRelativeResize="0"/>
          <p:nvPr/>
        </p:nvPicPr>
        <p:blipFill>
          <a:blip r:embed="rId3">
            <a:alphaModFix/>
          </a:blip>
          <a:stretch>
            <a:fillRect/>
          </a:stretch>
        </p:blipFill>
        <p:spPr>
          <a:xfrm>
            <a:off x="1658950" y="1152475"/>
            <a:ext cx="5826112" cy="341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WaveNet: Text to Speech</a:t>
            </a:r>
            <a:endParaRPr b="1">
              <a:latin typeface="Georgia"/>
              <a:ea typeface="Georgia"/>
              <a:cs typeface="Georgia"/>
              <a:sym typeface="Georgia"/>
            </a:endParaRPr>
          </a:p>
        </p:txBody>
      </p:sp>
      <p:sp>
        <p:nvSpPr>
          <p:cNvPr id="144" name="Shape 1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latin typeface="Georgia"/>
              <a:ea typeface="Georgia"/>
              <a:cs typeface="Georgia"/>
              <a:sym typeface="Georgia"/>
            </a:endParaRPr>
          </a:p>
        </p:txBody>
      </p:sp>
      <p:pic>
        <p:nvPicPr>
          <p:cNvPr id="145" name="Shape 145"/>
          <p:cNvPicPr preferRelativeResize="0"/>
          <p:nvPr/>
        </p:nvPicPr>
        <p:blipFill>
          <a:blip r:embed="rId3">
            <a:alphaModFix/>
          </a:blip>
          <a:stretch>
            <a:fillRect/>
          </a:stretch>
        </p:blipFill>
        <p:spPr>
          <a:xfrm>
            <a:off x="1326325" y="1152475"/>
            <a:ext cx="6738218" cy="3416400"/>
          </a:xfrm>
          <a:prstGeom prst="rect">
            <a:avLst/>
          </a:prstGeom>
          <a:noFill/>
          <a:ln>
            <a:noFill/>
          </a:ln>
        </p:spPr>
      </p:pic>
      <p:sp>
        <p:nvSpPr>
          <p:cNvPr id="146" name="Shape 1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47" name="Shape 147"/>
          <p:cNvSpPr txBox="1"/>
          <p:nvPr/>
        </p:nvSpPr>
        <p:spPr>
          <a:xfrm>
            <a:off x="2057450" y="4686775"/>
            <a:ext cx="5846400" cy="34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FFFFFF"/>
                </a:solidFill>
              </a:rPr>
              <a:t>Wavenet: A generative model for raw audio (Oord et al., 2016)</a:t>
            </a:r>
            <a:endParaRPr sz="1000">
              <a:solidFill>
                <a:srgbClr val="FFFFFF"/>
              </a:solidFill>
            </a:endParaRPr>
          </a:p>
        </p:txBody>
      </p:sp>
      <p:sp>
        <p:nvSpPr>
          <p:cNvPr id="148" name="Shape 148"/>
          <p:cNvSpPr txBox="1"/>
          <p:nvPr/>
        </p:nvSpPr>
        <p:spPr>
          <a:xfrm>
            <a:off x="2633475" y="751950"/>
            <a:ext cx="4523100" cy="527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It takes several hours to synthesize 1 second!</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Drawing</a:t>
            </a:r>
            <a:endParaRPr b="1">
              <a:latin typeface="Georgia"/>
              <a:ea typeface="Georgia"/>
              <a:cs typeface="Georgia"/>
              <a:sym typeface="Georgia"/>
            </a:endParaRPr>
          </a:p>
        </p:txBody>
      </p:sp>
      <p:sp>
        <p:nvSpPr>
          <p:cNvPr id="154" name="Shape 1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latin typeface="Georgia"/>
              <a:ea typeface="Georgia"/>
              <a:cs typeface="Georgia"/>
              <a:sym typeface="Georgia"/>
            </a:endParaRPr>
          </a:p>
        </p:txBody>
      </p:sp>
      <p:sp>
        <p:nvSpPr>
          <p:cNvPr id="155" name="Shape 1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56" name="Shape 156"/>
          <p:cNvSpPr txBox="1"/>
          <p:nvPr/>
        </p:nvSpPr>
        <p:spPr>
          <a:xfrm>
            <a:off x="2057450" y="4686775"/>
            <a:ext cx="5846400" cy="34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FFFFFF"/>
                </a:solidFill>
              </a:rPr>
              <a:t>Draw Together with a Neural Network (Ha et al., 2017) </a:t>
            </a:r>
            <a:endParaRPr sz="1000">
              <a:solidFill>
                <a:srgbClr val="FFFFFF"/>
              </a:solidFill>
            </a:endParaRPr>
          </a:p>
        </p:txBody>
      </p:sp>
      <p:pic>
        <p:nvPicPr>
          <p:cNvPr id="157" name="Shape 157"/>
          <p:cNvPicPr preferRelativeResize="0"/>
          <p:nvPr/>
        </p:nvPicPr>
        <p:blipFill>
          <a:blip r:embed="rId3">
            <a:alphaModFix/>
          </a:blip>
          <a:stretch>
            <a:fillRect/>
          </a:stretch>
        </p:blipFill>
        <p:spPr>
          <a:xfrm>
            <a:off x="1601700" y="1146175"/>
            <a:ext cx="6096000" cy="342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Neural Style Translation</a:t>
            </a:r>
            <a:endParaRPr b="1">
              <a:latin typeface="Georgia"/>
              <a:ea typeface="Georgia"/>
              <a:cs typeface="Georgia"/>
              <a:sym typeface="Georgia"/>
            </a:endParaRPr>
          </a:p>
        </p:txBody>
      </p:sp>
      <p:sp>
        <p:nvSpPr>
          <p:cNvPr id="163" name="Shape 1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latin typeface="Georgia"/>
              <a:ea typeface="Georgia"/>
              <a:cs typeface="Georgia"/>
              <a:sym typeface="Georgia"/>
            </a:endParaRPr>
          </a:p>
        </p:txBody>
      </p:sp>
      <p:pic>
        <p:nvPicPr>
          <p:cNvPr id="164" name="Shape 164"/>
          <p:cNvPicPr preferRelativeResize="0"/>
          <p:nvPr/>
        </p:nvPicPr>
        <p:blipFill>
          <a:blip r:embed="rId3">
            <a:alphaModFix/>
          </a:blip>
          <a:stretch>
            <a:fillRect/>
          </a:stretch>
        </p:blipFill>
        <p:spPr>
          <a:xfrm>
            <a:off x="1796600" y="1152475"/>
            <a:ext cx="5318693" cy="3416400"/>
          </a:xfrm>
          <a:prstGeom prst="rect">
            <a:avLst/>
          </a:prstGeom>
          <a:noFill/>
          <a:ln>
            <a:noFill/>
          </a:ln>
        </p:spPr>
      </p:pic>
      <p:sp>
        <p:nvSpPr>
          <p:cNvPr id="165" name="Shape 1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66" name="Shape 166"/>
          <p:cNvSpPr txBox="1"/>
          <p:nvPr/>
        </p:nvSpPr>
        <p:spPr>
          <a:xfrm>
            <a:off x="1844825" y="4618850"/>
            <a:ext cx="5339700" cy="346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solidFill>
                  <a:srgbClr val="FFFFFF"/>
                </a:solidFill>
              </a:rPr>
              <a:t>Image Style Transfer Using Convolutional Neural Networks (Gatys et al., 2016)</a:t>
            </a:r>
            <a:endParaRPr sz="1000">
              <a:solidFill>
                <a:srgbClr val="FFFFFF"/>
              </a:solidFill>
            </a:endParaRPr>
          </a:p>
          <a:p>
            <a:pPr indent="0" lvl="0" marL="0">
              <a:spcBef>
                <a:spcPts val="0"/>
              </a:spcBef>
              <a:spcAft>
                <a:spcPts val="0"/>
              </a:spcAft>
              <a:buNone/>
            </a:pPr>
            <a:r>
              <a:rPr lang="en" sz="1000">
                <a:solidFill>
                  <a:srgbClr val="FFFFFF"/>
                </a:solidFill>
              </a:rPr>
              <a:t>Tensorflow adaptation by Cameroon Smith (cysmith@github)</a:t>
            </a:r>
            <a:endParaRPr sz="1000">
              <a:solidFill>
                <a:srgbClr val="FFFFFF"/>
              </a:solidFill>
            </a:endParaRPr>
          </a:p>
          <a:p>
            <a:pPr indent="0" lvl="0" marL="0">
              <a:spcBef>
                <a:spcPts val="0"/>
              </a:spcBef>
              <a:spcAft>
                <a:spcPts val="0"/>
              </a:spcAft>
              <a:buNone/>
            </a:pPr>
            <a:r>
              <a:t/>
            </a:r>
            <a:endParaRPr sz="10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ctrTitle"/>
          </p:nvPr>
        </p:nvSpPr>
        <p:spPr>
          <a:xfrm>
            <a:off x="655950" y="1723621"/>
            <a:ext cx="8145000" cy="2625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000">
                <a:latin typeface="Georgia"/>
                <a:ea typeface="Georgia"/>
                <a:cs typeface="Georgia"/>
                <a:sym typeface="Georgia"/>
              </a:rPr>
              <a:t>I hope that this class will give you the tool to build cool projects like those!</a:t>
            </a:r>
            <a:endParaRPr sz="4000">
              <a:latin typeface="Georgia"/>
              <a:ea typeface="Georgia"/>
              <a:cs typeface="Georgia"/>
              <a:sym typeface="Georgia"/>
            </a:endParaRPr>
          </a:p>
        </p:txBody>
      </p:sp>
      <p:sp>
        <p:nvSpPr>
          <p:cNvPr id="172" name="Shape 1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73" name="Shape 173"/>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Goals</a:t>
            </a:r>
            <a:endParaRPr b="1">
              <a:latin typeface="Georgia"/>
              <a:ea typeface="Georgia"/>
              <a:cs typeface="Georgia"/>
              <a:sym typeface="Georgia"/>
            </a:endParaRPr>
          </a:p>
        </p:txBody>
      </p:sp>
      <p:sp>
        <p:nvSpPr>
          <p:cNvPr id="179" name="Shape 1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Understand TF’s computation graph approach</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Explore TF’s built-in functions and classes</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Learn how to build and structure models best suited for a deep learning project</a:t>
            </a:r>
            <a:endParaRPr>
              <a:latin typeface="Georgia"/>
              <a:ea typeface="Georgia"/>
              <a:cs typeface="Georgia"/>
              <a:sym typeface="Georgia"/>
            </a:endParaRPr>
          </a:p>
        </p:txBody>
      </p:sp>
      <p:sp>
        <p:nvSpPr>
          <p:cNvPr id="180" name="Shape 1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ctrTitle"/>
          </p:nvPr>
        </p:nvSpPr>
        <p:spPr>
          <a:xfrm>
            <a:off x="667050" y="1712928"/>
            <a:ext cx="8145000" cy="1240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CS20</a:t>
            </a:r>
            <a:endParaRPr>
              <a:latin typeface="Georgia"/>
              <a:ea typeface="Georgia"/>
              <a:cs typeface="Georgia"/>
              <a:sym typeface="Georgia"/>
            </a:endParaRPr>
          </a:p>
        </p:txBody>
      </p:sp>
      <p:sp>
        <p:nvSpPr>
          <p:cNvPr id="186" name="Shape 1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87" name="Shape 187"/>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Staff</a:t>
            </a:r>
            <a:endParaRPr b="1">
              <a:latin typeface="Georgia"/>
              <a:ea typeface="Georgia"/>
              <a:cs typeface="Georgia"/>
              <a:sym typeface="Georgia"/>
            </a:endParaRPr>
          </a:p>
        </p:txBody>
      </p:sp>
      <p:sp>
        <p:nvSpPr>
          <p:cNvPr id="193" name="Shape 193"/>
          <p:cNvSpPr txBox="1"/>
          <p:nvPr>
            <p:ph idx="1" type="body"/>
          </p:nvPr>
        </p:nvSpPr>
        <p:spPr>
          <a:xfrm>
            <a:off x="485063" y="3636575"/>
            <a:ext cx="2352300" cy="677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600">
                <a:latin typeface="Georgia"/>
                <a:ea typeface="Georgia"/>
                <a:cs typeface="Georgia"/>
                <a:sym typeface="Georgia"/>
              </a:rPr>
              <a:t>Chip Huyen</a:t>
            </a:r>
            <a:br>
              <a:rPr lang="en" sz="1600">
                <a:latin typeface="Georgia"/>
                <a:ea typeface="Georgia"/>
                <a:cs typeface="Georgia"/>
                <a:sym typeface="Georgia"/>
              </a:rPr>
            </a:br>
            <a:r>
              <a:rPr lang="en" sz="1600">
                <a:latin typeface="Georgia"/>
                <a:ea typeface="Georgia"/>
                <a:cs typeface="Georgia"/>
                <a:sym typeface="Georgia"/>
              </a:rPr>
              <a:t>huyenn@stanford.edu</a:t>
            </a:r>
            <a:endParaRPr sz="1600">
              <a:latin typeface="Georgia"/>
              <a:ea typeface="Georgia"/>
              <a:cs typeface="Georgia"/>
              <a:sym typeface="Georgia"/>
            </a:endParaRPr>
          </a:p>
        </p:txBody>
      </p:sp>
      <p:sp>
        <p:nvSpPr>
          <p:cNvPr id="194" name="Shape 1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95" name="Shape 195"/>
          <p:cNvPicPr preferRelativeResize="0"/>
          <p:nvPr/>
        </p:nvPicPr>
        <p:blipFill>
          <a:blip r:embed="rId3">
            <a:alphaModFix/>
          </a:blip>
          <a:stretch>
            <a:fillRect/>
          </a:stretch>
        </p:blipFill>
        <p:spPr>
          <a:xfrm>
            <a:off x="565050" y="1360850"/>
            <a:ext cx="2192325" cy="2192325"/>
          </a:xfrm>
          <a:prstGeom prst="rect">
            <a:avLst/>
          </a:prstGeom>
          <a:noFill/>
          <a:ln>
            <a:noFill/>
          </a:ln>
        </p:spPr>
      </p:pic>
      <p:sp>
        <p:nvSpPr>
          <p:cNvPr id="196" name="Shape 196"/>
          <p:cNvSpPr txBox="1"/>
          <p:nvPr>
            <p:ph idx="1" type="body"/>
          </p:nvPr>
        </p:nvSpPr>
        <p:spPr>
          <a:xfrm>
            <a:off x="3475850" y="3636575"/>
            <a:ext cx="2418600" cy="677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600">
                <a:latin typeface="Georgia"/>
                <a:ea typeface="Georgia"/>
                <a:cs typeface="Georgia"/>
                <a:sym typeface="Georgia"/>
              </a:rPr>
              <a:t>Michael Straka</a:t>
            </a:r>
            <a:br>
              <a:rPr lang="en" sz="1600">
                <a:latin typeface="Georgia"/>
                <a:ea typeface="Georgia"/>
                <a:cs typeface="Georgia"/>
                <a:sym typeface="Georgia"/>
              </a:rPr>
            </a:br>
            <a:r>
              <a:rPr lang="en" sz="1600">
                <a:latin typeface="Georgia"/>
                <a:ea typeface="Georgia"/>
                <a:cs typeface="Georgia"/>
                <a:sym typeface="Georgia"/>
              </a:rPr>
              <a:t>mstraka2@stanford.edu</a:t>
            </a:r>
            <a:endParaRPr sz="1600">
              <a:latin typeface="Georgia"/>
              <a:ea typeface="Georgia"/>
              <a:cs typeface="Georgia"/>
              <a:sym typeface="Georgia"/>
            </a:endParaRPr>
          </a:p>
        </p:txBody>
      </p:sp>
      <p:sp>
        <p:nvSpPr>
          <p:cNvPr id="197" name="Shape 197"/>
          <p:cNvSpPr txBox="1"/>
          <p:nvPr>
            <p:ph idx="1" type="body"/>
          </p:nvPr>
        </p:nvSpPr>
        <p:spPr>
          <a:xfrm>
            <a:off x="6386650" y="3636575"/>
            <a:ext cx="2352300" cy="677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600">
                <a:latin typeface="Georgia"/>
                <a:ea typeface="Georgia"/>
                <a:cs typeface="Georgia"/>
                <a:sym typeface="Georgia"/>
              </a:rPr>
              <a:t>Pedro Garzon</a:t>
            </a:r>
            <a:br>
              <a:rPr lang="en" sz="1600">
                <a:latin typeface="Georgia"/>
                <a:ea typeface="Georgia"/>
                <a:cs typeface="Georgia"/>
                <a:sym typeface="Georgia"/>
              </a:rPr>
            </a:br>
            <a:r>
              <a:rPr lang="en" sz="1600">
                <a:latin typeface="Georgia"/>
                <a:ea typeface="Georgia"/>
                <a:cs typeface="Georgia"/>
                <a:sym typeface="Georgia"/>
              </a:rPr>
              <a:t>pgarzon@stanford.edu</a:t>
            </a:r>
            <a:endParaRPr sz="1600">
              <a:latin typeface="Georgia"/>
              <a:ea typeface="Georgia"/>
              <a:cs typeface="Georgia"/>
              <a:sym typeface="Georgia"/>
            </a:endParaRPr>
          </a:p>
        </p:txBody>
      </p:sp>
      <p:pic>
        <p:nvPicPr>
          <p:cNvPr id="198" name="Shape 198"/>
          <p:cNvPicPr preferRelativeResize="0"/>
          <p:nvPr/>
        </p:nvPicPr>
        <p:blipFill>
          <a:blip r:embed="rId4">
            <a:alphaModFix/>
          </a:blip>
          <a:stretch>
            <a:fillRect/>
          </a:stretch>
        </p:blipFill>
        <p:spPr>
          <a:xfrm>
            <a:off x="3475838" y="1360850"/>
            <a:ext cx="2192325" cy="2192325"/>
          </a:xfrm>
          <a:prstGeom prst="rect">
            <a:avLst/>
          </a:prstGeom>
          <a:noFill/>
          <a:ln>
            <a:noFill/>
          </a:ln>
        </p:spPr>
      </p:pic>
      <p:pic>
        <p:nvPicPr>
          <p:cNvPr id="199" name="Shape 199"/>
          <p:cNvPicPr preferRelativeResize="0"/>
          <p:nvPr/>
        </p:nvPicPr>
        <p:blipFill>
          <a:blip r:embed="rId5">
            <a:alphaModFix/>
          </a:blip>
          <a:stretch>
            <a:fillRect/>
          </a:stretch>
        </p:blipFill>
        <p:spPr>
          <a:xfrm>
            <a:off x="6386638" y="1360850"/>
            <a:ext cx="2192324" cy="21923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Shape 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Logistics</a:t>
            </a:r>
            <a:endParaRPr b="1">
              <a:latin typeface="Georgia"/>
              <a:ea typeface="Georgia"/>
              <a:cs typeface="Georgia"/>
              <a:sym typeface="Georgia"/>
            </a:endParaRPr>
          </a:p>
        </p:txBody>
      </p:sp>
      <p:sp>
        <p:nvSpPr>
          <p:cNvPr id="205" name="Shape 2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Piazza: piazza.com/stanford/winter2018/cs20</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Staff email: cs20-win1718-staff@lists.stanford.edu</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Students mailing list: </a:t>
            </a:r>
            <a:r>
              <a:rPr lang="en" u="sng">
                <a:solidFill>
                  <a:schemeClr val="hlink"/>
                </a:solidFill>
                <a:latin typeface="Georgia"/>
                <a:ea typeface="Georgia"/>
                <a:cs typeface="Georgia"/>
                <a:sym typeface="Georgia"/>
                <a:hlinkClick r:id="rId3"/>
              </a:rPr>
              <a:t>cs20-win1718-students</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Guests mailing list: </a:t>
            </a:r>
            <a:r>
              <a:rPr lang="en" u="sng">
                <a:solidFill>
                  <a:schemeClr val="hlink"/>
                </a:solidFill>
                <a:latin typeface="Georgia"/>
                <a:ea typeface="Georgia"/>
                <a:cs typeface="Georgia"/>
                <a:sym typeface="Georgia"/>
                <a:hlinkClick r:id="rId4"/>
              </a:rPr>
              <a:t>cs20-win1718-guests</a:t>
            </a:r>
            <a:endParaRPr>
              <a:latin typeface="Georgia"/>
              <a:ea typeface="Georgia"/>
              <a:cs typeface="Georgia"/>
              <a:sym typeface="Georgia"/>
            </a:endParaRPr>
          </a:p>
        </p:txBody>
      </p:sp>
      <p:sp>
        <p:nvSpPr>
          <p:cNvPr id="206" name="Shape 2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Grading</a:t>
            </a:r>
            <a:endParaRPr b="1">
              <a:latin typeface="Georgia"/>
              <a:ea typeface="Georgia"/>
              <a:cs typeface="Georgia"/>
              <a:sym typeface="Georgia"/>
            </a:endParaRPr>
          </a:p>
        </p:txBody>
      </p:sp>
      <p:sp>
        <p:nvSpPr>
          <p:cNvPr id="212" name="Shape 2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Assignments (3)</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Participation</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Check in</a:t>
            </a:r>
            <a:endParaRPr>
              <a:latin typeface="Georgia"/>
              <a:ea typeface="Georgia"/>
              <a:cs typeface="Georgia"/>
              <a:sym typeface="Georgia"/>
            </a:endParaRPr>
          </a:p>
        </p:txBody>
      </p:sp>
      <p:sp>
        <p:nvSpPr>
          <p:cNvPr id="213" name="Shape 2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Resources</a:t>
            </a:r>
            <a:endParaRPr b="1">
              <a:latin typeface="Georgia"/>
              <a:ea typeface="Georgia"/>
              <a:cs typeface="Georgia"/>
              <a:sym typeface="Georgia"/>
            </a:endParaRPr>
          </a:p>
        </p:txBody>
      </p:sp>
      <p:sp>
        <p:nvSpPr>
          <p:cNvPr id="219" name="Shape 2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u="sng">
                <a:solidFill>
                  <a:schemeClr val="hlink"/>
                </a:solidFill>
                <a:latin typeface="Georgia"/>
                <a:ea typeface="Georgia"/>
                <a:cs typeface="Georgia"/>
                <a:sym typeface="Georgia"/>
                <a:hlinkClick r:id="rId3"/>
              </a:rPr>
              <a:t>The official documentations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u="sng">
                <a:solidFill>
                  <a:schemeClr val="hlink"/>
                </a:solidFill>
                <a:latin typeface="Georgia"/>
                <a:ea typeface="Georgia"/>
                <a:cs typeface="Georgia"/>
                <a:sym typeface="Georgia"/>
                <a:hlinkClick r:id="rId4"/>
              </a:rPr>
              <a:t>TensorFlow’s official sample models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StackOverflow should be your first port of call in case of bug</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Books</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Aurélien Géron’s Hands-On Machine Learning with Scikit-Learn and TensorFlow (O’Reilly, March 2017)</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François Chollet’s Deep Learning with Python (Manning Publications, November 2017)</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Nishant Shukla’s Machine Learning with TensorFlow (Manning Publications, January 2018)</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Lieder et al.’s Learning TensorFlow A Guide to Building Deep Learning Systems (O’Reilly, August 2017)</a:t>
            </a:r>
            <a:endParaRPr>
              <a:latin typeface="Georgia"/>
              <a:ea typeface="Georgia"/>
              <a:cs typeface="Georgia"/>
              <a:sym typeface="Georgia"/>
            </a:endParaRPr>
          </a:p>
          <a:p>
            <a:pPr indent="0" lvl="0" marL="0" rtl="0" algn="ctr">
              <a:spcBef>
                <a:spcPts val="160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t/>
            </a:r>
            <a:endParaRPr>
              <a:latin typeface="Georgia"/>
              <a:ea typeface="Georgia"/>
              <a:cs typeface="Georgia"/>
              <a:sym typeface="Georgia"/>
            </a:endParaRPr>
          </a:p>
        </p:txBody>
      </p:sp>
      <p:sp>
        <p:nvSpPr>
          <p:cNvPr id="220" name="Shape 2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Permission Number</a:t>
            </a:r>
            <a:endParaRPr b="1">
              <a:latin typeface="Georgia"/>
              <a:ea typeface="Georgia"/>
              <a:cs typeface="Georgia"/>
              <a:sym typeface="Georgia"/>
            </a:endParaRPr>
          </a:p>
        </p:txBody>
      </p:sp>
      <p:sp>
        <p:nvSpPr>
          <p:cNvPr id="226" name="Shape 2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latin typeface="Georgia"/>
                <a:ea typeface="Georgia"/>
                <a:cs typeface="Georgia"/>
                <a:sym typeface="Georgia"/>
                <a:hlinkClick r:id="rId3"/>
              </a:rPr>
              <a:t>Link</a:t>
            </a:r>
            <a:endParaRPr>
              <a:latin typeface="Georgia"/>
              <a:ea typeface="Georgia"/>
              <a:cs typeface="Georgia"/>
              <a:sym typeface="Georgia"/>
            </a:endParaRPr>
          </a:p>
        </p:txBody>
      </p:sp>
      <p:sp>
        <p:nvSpPr>
          <p:cNvPr id="227" name="Shape 2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ctrTitle"/>
          </p:nvPr>
        </p:nvSpPr>
        <p:spPr>
          <a:xfrm>
            <a:off x="655950" y="1723621"/>
            <a:ext cx="8145000" cy="2625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000">
                <a:latin typeface="Georgia"/>
                <a:ea typeface="Georgia"/>
                <a:cs typeface="Georgia"/>
                <a:sym typeface="Georgia"/>
              </a:rPr>
              <a:t>Many of you are ahead of me in academia so I probably need more of your help than you do mine</a:t>
            </a:r>
            <a:endParaRPr sz="4000">
              <a:latin typeface="Georgia"/>
              <a:ea typeface="Georgia"/>
              <a:cs typeface="Georgia"/>
              <a:sym typeface="Georgia"/>
            </a:endParaRPr>
          </a:p>
        </p:txBody>
      </p:sp>
      <p:sp>
        <p:nvSpPr>
          <p:cNvPr id="233" name="Shape 2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34" name="Shape 234"/>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ctrTitle"/>
          </p:nvPr>
        </p:nvSpPr>
        <p:spPr>
          <a:xfrm>
            <a:off x="687375" y="2058528"/>
            <a:ext cx="8145000" cy="1185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Getting Started</a:t>
            </a:r>
            <a:endParaRPr>
              <a:latin typeface="Georgia"/>
              <a:ea typeface="Georgia"/>
              <a:cs typeface="Georgia"/>
              <a:sym typeface="Georgia"/>
            </a:endParaRPr>
          </a:p>
        </p:txBody>
      </p:sp>
      <p:sp>
        <p:nvSpPr>
          <p:cNvPr id="240" name="Shape 2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41" name="Shape 241"/>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5000">
                <a:latin typeface="Consolas"/>
                <a:ea typeface="Consolas"/>
                <a:cs typeface="Consolas"/>
                <a:sym typeface="Consolas"/>
              </a:rPr>
              <a:t>i</a:t>
            </a:r>
            <a:r>
              <a:rPr lang="en" sz="5000">
                <a:latin typeface="Consolas"/>
                <a:ea typeface="Consolas"/>
                <a:cs typeface="Consolas"/>
                <a:sym typeface="Consolas"/>
              </a:rPr>
              <a:t>mport tensorflow as tf</a:t>
            </a:r>
            <a:endParaRPr sz="5000">
              <a:latin typeface="Consolas"/>
              <a:ea typeface="Consolas"/>
              <a:cs typeface="Consolas"/>
              <a:sym typeface="Consolas"/>
            </a:endParaRPr>
          </a:p>
        </p:txBody>
      </p:sp>
      <p:sp>
        <p:nvSpPr>
          <p:cNvPr id="247" name="Shape 24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48" name="Shape 2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ctrTitle"/>
          </p:nvPr>
        </p:nvSpPr>
        <p:spPr>
          <a:xfrm>
            <a:off x="687375" y="2058528"/>
            <a:ext cx="8145000" cy="1240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Graphs and Session</a:t>
            </a:r>
            <a:r>
              <a:rPr lang="en">
                <a:latin typeface="Georgia"/>
                <a:ea typeface="Georgia"/>
                <a:cs typeface="Georgia"/>
                <a:sym typeface="Georgia"/>
              </a:rPr>
              <a:t>s</a:t>
            </a:r>
            <a:endParaRPr>
              <a:latin typeface="Georgia"/>
              <a:ea typeface="Georgia"/>
              <a:cs typeface="Georgia"/>
              <a:sym typeface="Georgia"/>
            </a:endParaRPr>
          </a:p>
        </p:txBody>
      </p:sp>
      <p:sp>
        <p:nvSpPr>
          <p:cNvPr id="254" name="Shape 2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55" name="Shape 255"/>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61" name="Shape 261"/>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Georgia"/>
                <a:ea typeface="Georgia"/>
                <a:cs typeface="Georgia"/>
                <a:sym typeface="Georgia"/>
              </a:rPr>
              <a:t>TensorFlow separates definition of computations from their execution</a:t>
            </a:r>
            <a:endParaRPr>
              <a:latin typeface="Georgia"/>
              <a:ea typeface="Georgia"/>
              <a:cs typeface="Georgia"/>
              <a:sym typeface="Georgia"/>
            </a:endParaRPr>
          </a:p>
        </p:txBody>
      </p:sp>
      <p:sp>
        <p:nvSpPr>
          <p:cNvPr id="262" name="Shape 262"/>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263" name="Shape 263"/>
          <p:cNvPicPr preferRelativeResize="0"/>
          <p:nvPr/>
        </p:nvPicPr>
        <p:blipFill>
          <a:blip r:embed="rId3">
            <a:alphaModFix/>
          </a:blip>
          <a:stretch>
            <a:fillRect/>
          </a:stretch>
        </p:blipFill>
        <p:spPr>
          <a:xfrm>
            <a:off x="1774925" y="1914175"/>
            <a:ext cx="5728624" cy="2367300"/>
          </a:xfrm>
          <a:prstGeom prst="rect">
            <a:avLst/>
          </a:prstGeom>
          <a:noFill/>
          <a:ln>
            <a:noFill/>
          </a:ln>
        </p:spPr>
      </p:pic>
      <p:sp>
        <p:nvSpPr>
          <p:cNvPr id="264" name="Shape 264"/>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i="1" sz="1100">
              <a:latin typeface="Times New Roman"/>
              <a:ea typeface="Times New Roman"/>
              <a:cs typeface="Times New Roman"/>
              <a:sym typeface="Times New Roman"/>
            </a:endParaRPr>
          </a:p>
        </p:txBody>
      </p:sp>
      <p:sp>
        <p:nvSpPr>
          <p:cNvPr id="265" name="Shape 2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71" name="Shape 271"/>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Phase 1: assemble a graph</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Phase 2: </a:t>
            </a:r>
            <a:r>
              <a:rPr lang="en">
                <a:latin typeface="Georgia"/>
                <a:ea typeface="Georgia"/>
                <a:cs typeface="Georgia"/>
                <a:sym typeface="Georgia"/>
              </a:rPr>
              <a:t>use</a:t>
            </a:r>
            <a:r>
              <a:rPr lang="en">
                <a:latin typeface="Georgia"/>
                <a:ea typeface="Georgia"/>
                <a:cs typeface="Georgia"/>
                <a:sym typeface="Georgia"/>
              </a:rPr>
              <a:t> a session to execute operations in the graph.</a:t>
            </a:r>
            <a:endParaRPr>
              <a:latin typeface="Georgia"/>
              <a:ea typeface="Georgia"/>
              <a:cs typeface="Georgia"/>
              <a:sym typeface="Georgia"/>
            </a:endParaRPr>
          </a:p>
        </p:txBody>
      </p:sp>
      <p:sp>
        <p:nvSpPr>
          <p:cNvPr id="272" name="Shape 272"/>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273" name="Shape 273"/>
          <p:cNvPicPr preferRelativeResize="0"/>
          <p:nvPr/>
        </p:nvPicPr>
        <p:blipFill>
          <a:blip r:embed="rId3">
            <a:alphaModFix/>
          </a:blip>
          <a:stretch>
            <a:fillRect/>
          </a:stretch>
        </p:blipFill>
        <p:spPr>
          <a:xfrm>
            <a:off x="1774925" y="2280900"/>
            <a:ext cx="5728624" cy="2367300"/>
          </a:xfrm>
          <a:prstGeom prst="rect">
            <a:avLst/>
          </a:prstGeom>
          <a:noFill/>
          <a:ln>
            <a:noFill/>
          </a:ln>
        </p:spPr>
      </p:pic>
      <p:sp>
        <p:nvSpPr>
          <p:cNvPr id="274" name="Shape 2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275" name="Shape 275"/>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sz="11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Agenda</a:t>
            </a:r>
            <a:endParaRPr b="1">
              <a:latin typeface="Georgia"/>
              <a:ea typeface="Georgia"/>
              <a:cs typeface="Georgia"/>
              <a:sym typeface="Georgia"/>
            </a:endParaRPr>
          </a:p>
        </p:txBody>
      </p:sp>
      <p:sp>
        <p:nvSpPr>
          <p:cNvPr id="69" name="Shape 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Welcome</a:t>
            </a:r>
            <a:endParaRPr>
              <a:latin typeface="Georgia"/>
              <a:ea typeface="Georgia"/>
              <a:cs typeface="Georgia"/>
              <a:sym typeface="Georgia"/>
            </a:endParaRPr>
          </a:p>
          <a:p>
            <a:pPr indent="0" lvl="0" marL="0">
              <a:spcBef>
                <a:spcPts val="1600"/>
              </a:spcBef>
              <a:spcAft>
                <a:spcPts val="0"/>
              </a:spcAft>
              <a:buNone/>
            </a:pPr>
            <a:r>
              <a:rPr lang="en">
                <a:latin typeface="Georgia"/>
                <a:ea typeface="Georgia"/>
                <a:cs typeface="Georgia"/>
                <a:sym typeface="Georgia"/>
              </a:rPr>
              <a:t>Overview of TensorFlow</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Graphs and Sessions</a:t>
            </a:r>
            <a:endParaRPr>
              <a:latin typeface="Georgia"/>
              <a:ea typeface="Georgia"/>
              <a:cs typeface="Georgia"/>
              <a:sym typeface="Georgia"/>
            </a:endParaRPr>
          </a:p>
        </p:txBody>
      </p:sp>
      <p:sp>
        <p:nvSpPr>
          <p:cNvPr id="70" name="Shape 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71" name="Shape 71"/>
          <p:cNvPicPr preferRelativeResize="0"/>
          <p:nvPr/>
        </p:nvPicPr>
        <p:blipFill>
          <a:blip r:embed="rId3">
            <a:alphaModFix/>
          </a:blip>
          <a:stretch>
            <a:fillRect/>
          </a:stretch>
        </p:blipFill>
        <p:spPr>
          <a:xfrm>
            <a:off x="5647131" y="1152475"/>
            <a:ext cx="1554175" cy="1961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Shape 2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81" name="Shape 281"/>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Phase 1: assemble a graph</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Phase 2: use a session to execute operations in the graph.</a:t>
            </a:r>
            <a:endParaRPr>
              <a:latin typeface="Georgia"/>
              <a:ea typeface="Georgia"/>
              <a:cs typeface="Georgia"/>
              <a:sym typeface="Georgia"/>
            </a:endParaRPr>
          </a:p>
        </p:txBody>
      </p:sp>
      <p:sp>
        <p:nvSpPr>
          <p:cNvPr id="282" name="Shape 282"/>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283" name="Shape 283"/>
          <p:cNvPicPr preferRelativeResize="0"/>
          <p:nvPr/>
        </p:nvPicPr>
        <p:blipFill>
          <a:blip r:embed="rId3">
            <a:alphaModFix/>
          </a:blip>
          <a:stretch>
            <a:fillRect/>
          </a:stretch>
        </p:blipFill>
        <p:spPr>
          <a:xfrm>
            <a:off x="1774925" y="2280900"/>
            <a:ext cx="5728624" cy="2367300"/>
          </a:xfrm>
          <a:prstGeom prst="rect">
            <a:avLst/>
          </a:prstGeom>
          <a:noFill/>
          <a:ln>
            <a:noFill/>
          </a:ln>
        </p:spPr>
      </p:pic>
      <p:sp>
        <p:nvSpPr>
          <p:cNvPr id="284" name="Shape 2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285" name="Shape 285"/>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sz="1100">
              <a:latin typeface="Times New Roman"/>
              <a:ea typeface="Times New Roman"/>
              <a:cs typeface="Times New Roman"/>
              <a:sym typeface="Times New Roman"/>
            </a:endParaRPr>
          </a:p>
        </p:txBody>
      </p:sp>
      <p:sp>
        <p:nvSpPr>
          <p:cNvPr id="286" name="Shape 286"/>
          <p:cNvSpPr txBox="1"/>
          <p:nvPr/>
        </p:nvSpPr>
        <p:spPr>
          <a:xfrm>
            <a:off x="5923125" y="1062375"/>
            <a:ext cx="27579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700">
                <a:solidFill>
                  <a:srgbClr val="EFEFEF"/>
                </a:solidFill>
              </a:rPr>
              <a:t>This might change in the future with eager mode!!</a:t>
            </a:r>
            <a:endParaRPr sz="1700">
              <a:solidFill>
                <a:srgbClr val="EFEFE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type="title"/>
          </p:nvPr>
        </p:nvSpPr>
        <p:spPr>
          <a:xfrm>
            <a:off x="410275" y="187770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a tensor?</a:t>
            </a:r>
            <a:endParaRPr b="1" sz="1400">
              <a:latin typeface="Georgia"/>
              <a:ea typeface="Georgia"/>
              <a:cs typeface="Georgia"/>
              <a:sym typeface="Georgia"/>
            </a:endParaRPr>
          </a:p>
        </p:txBody>
      </p:sp>
      <p:sp>
        <p:nvSpPr>
          <p:cNvPr id="292" name="Shape 2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Shape 2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a tensor?</a:t>
            </a:r>
            <a:endParaRPr b="1">
              <a:latin typeface="Georgia"/>
              <a:ea typeface="Georgia"/>
              <a:cs typeface="Georgia"/>
              <a:sym typeface="Georgia"/>
            </a:endParaRPr>
          </a:p>
        </p:txBody>
      </p:sp>
      <p:sp>
        <p:nvSpPr>
          <p:cNvPr id="298" name="Shape 298"/>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000">
                <a:latin typeface="Georgia"/>
                <a:ea typeface="Georgia"/>
                <a:cs typeface="Georgia"/>
                <a:sym typeface="Georgia"/>
              </a:rPr>
              <a:t>An n-dimensional array</a:t>
            </a:r>
            <a:endParaRPr b="1" sz="2000">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0-d tensor: scalar (number) </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1-d tensor: vector</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2-d tensor: matrix</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and so on </a:t>
            </a:r>
            <a:endParaRPr>
              <a:latin typeface="Georgia"/>
              <a:ea typeface="Georgia"/>
              <a:cs typeface="Georgia"/>
              <a:sym typeface="Georgia"/>
            </a:endParaRPr>
          </a:p>
        </p:txBody>
      </p:sp>
      <p:sp>
        <p:nvSpPr>
          <p:cNvPr id="299" name="Shape 299"/>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00" name="Shape 3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06" name="Shape 306"/>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pic>
        <p:nvPicPr>
          <p:cNvPr id="307" name="Shape 307"/>
          <p:cNvPicPr preferRelativeResize="0"/>
          <p:nvPr/>
        </p:nvPicPr>
        <p:blipFill>
          <a:blip r:embed="rId3">
            <a:alphaModFix/>
          </a:blip>
          <a:stretch>
            <a:fillRect/>
          </a:stretch>
        </p:blipFill>
        <p:spPr>
          <a:xfrm>
            <a:off x="4367850" y="1855850"/>
            <a:ext cx="3347450" cy="1863925"/>
          </a:xfrm>
          <a:prstGeom prst="rect">
            <a:avLst/>
          </a:prstGeom>
          <a:noFill/>
          <a:ln>
            <a:noFill/>
          </a:ln>
        </p:spPr>
      </p:pic>
      <p:sp>
        <p:nvSpPr>
          <p:cNvPr id="308" name="Shape 308"/>
          <p:cNvSpPr txBox="1"/>
          <p:nvPr/>
        </p:nvSpPr>
        <p:spPr>
          <a:xfrm>
            <a:off x="4367875" y="1370925"/>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Visualized by TensorBoard</a:t>
            </a:r>
            <a:endParaRPr>
              <a:solidFill>
                <a:srgbClr val="EFEFEF"/>
              </a:solidFill>
            </a:endParaRPr>
          </a:p>
        </p:txBody>
      </p:sp>
      <p:sp>
        <p:nvSpPr>
          <p:cNvPr id="309" name="Shape 3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15" name="Shape 315"/>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pic>
        <p:nvPicPr>
          <p:cNvPr id="316" name="Shape 316"/>
          <p:cNvPicPr preferRelativeResize="0"/>
          <p:nvPr/>
        </p:nvPicPr>
        <p:blipFill>
          <a:blip r:embed="rId3">
            <a:alphaModFix/>
          </a:blip>
          <a:stretch>
            <a:fillRect/>
          </a:stretch>
        </p:blipFill>
        <p:spPr>
          <a:xfrm>
            <a:off x="4367850" y="1855850"/>
            <a:ext cx="3347450" cy="1863925"/>
          </a:xfrm>
          <a:prstGeom prst="rect">
            <a:avLst/>
          </a:prstGeom>
          <a:noFill/>
          <a:ln>
            <a:noFill/>
          </a:ln>
        </p:spPr>
      </p:pic>
      <p:sp>
        <p:nvSpPr>
          <p:cNvPr id="317" name="Shape 317"/>
          <p:cNvSpPr txBox="1"/>
          <p:nvPr/>
        </p:nvSpPr>
        <p:spPr>
          <a:xfrm>
            <a:off x="311700" y="2405950"/>
            <a:ext cx="4318800" cy="167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Why x, y?</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TF automatically names the nodes when you don’t explicitly name them. </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x = 3</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y = 5</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t/>
            </a:r>
            <a:endParaRPr>
              <a:solidFill>
                <a:srgbClr val="EFEFEF"/>
              </a:solidFill>
            </a:endParaRPr>
          </a:p>
        </p:txBody>
      </p:sp>
      <p:sp>
        <p:nvSpPr>
          <p:cNvPr id="318" name="Shape 318"/>
          <p:cNvSpPr txBox="1"/>
          <p:nvPr/>
        </p:nvSpPr>
        <p:spPr>
          <a:xfrm>
            <a:off x="4367875" y="1370925"/>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Visualized by TensorBoard</a:t>
            </a:r>
            <a:endParaRPr>
              <a:solidFill>
                <a:srgbClr val="EFEFEF"/>
              </a:solidFill>
            </a:endParaRPr>
          </a:p>
        </p:txBody>
      </p:sp>
      <p:sp>
        <p:nvSpPr>
          <p:cNvPr id="319" name="Shape 3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25" name="Shape 325"/>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sp>
        <p:nvSpPr>
          <p:cNvPr id="326" name="Shape 326"/>
          <p:cNvSpPr txBox="1"/>
          <p:nvPr/>
        </p:nvSpPr>
        <p:spPr>
          <a:xfrm>
            <a:off x="4286550" y="1336850"/>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Interpreted?</a:t>
            </a:r>
            <a:endParaRPr>
              <a:solidFill>
                <a:srgbClr val="EFEFEF"/>
              </a:solidFill>
            </a:endParaRPr>
          </a:p>
        </p:txBody>
      </p:sp>
      <p:pic>
        <p:nvPicPr>
          <p:cNvPr id="327" name="Shape 327"/>
          <p:cNvPicPr preferRelativeResize="0"/>
          <p:nvPr/>
        </p:nvPicPr>
        <p:blipFill>
          <a:blip r:embed="rId3">
            <a:alphaModFix/>
          </a:blip>
          <a:stretch>
            <a:fillRect/>
          </a:stretch>
        </p:blipFill>
        <p:spPr>
          <a:xfrm>
            <a:off x="4369450" y="1764950"/>
            <a:ext cx="3352800" cy="1866900"/>
          </a:xfrm>
          <a:prstGeom prst="rect">
            <a:avLst/>
          </a:prstGeom>
          <a:noFill/>
          <a:ln>
            <a:noFill/>
          </a:ln>
        </p:spPr>
      </p:pic>
      <p:sp>
        <p:nvSpPr>
          <p:cNvPr id="328" name="Shape 328"/>
          <p:cNvSpPr txBox="1"/>
          <p:nvPr/>
        </p:nvSpPr>
        <p:spPr>
          <a:xfrm>
            <a:off x="5389350" y="2643575"/>
            <a:ext cx="4683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5</a:t>
            </a:r>
            <a:endParaRPr/>
          </a:p>
        </p:txBody>
      </p:sp>
      <p:sp>
        <p:nvSpPr>
          <p:cNvPr id="329" name="Shape 329"/>
          <p:cNvSpPr txBox="1"/>
          <p:nvPr/>
        </p:nvSpPr>
        <p:spPr>
          <a:xfrm>
            <a:off x="5389350" y="21932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3</a:t>
            </a:r>
            <a:endParaRPr/>
          </a:p>
        </p:txBody>
      </p:sp>
      <p:sp>
        <p:nvSpPr>
          <p:cNvPr id="330" name="Shape 330"/>
          <p:cNvSpPr txBox="1"/>
          <p:nvPr/>
        </p:nvSpPr>
        <p:spPr>
          <a:xfrm>
            <a:off x="6423425" y="26252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a:t>
            </a:r>
            <a:endParaRPr/>
          </a:p>
        </p:txBody>
      </p:sp>
      <p:sp>
        <p:nvSpPr>
          <p:cNvPr id="331" name="Shape 3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332" name="Shape 332"/>
          <p:cNvSpPr txBox="1"/>
          <p:nvPr/>
        </p:nvSpPr>
        <p:spPr>
          <a:xfrm>
            <a:off x="311700" y="2460675"/>
            <a:ext cx="4053300" cy="144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Nodes: operators, variables, and constants</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Edges: tensors</a:t>
            </a:r>
            <a:endParaRPr>
              <a:solidFill>
                <a:srgbClr val="EFEFEF"/>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38" name="Shape 338"/>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sp>
        <p:nvSpPr>
          <p:cNvPr id="339" name="Shape 339"/>
          <p:cNvSpPr txBox="1"/>
          <p:nvPr/>
        </p:nvSpPr>
        <p:spPr>
          <a:xfrm>
            <a:off x="311700" y="2460675"/>
            <a:ext cx="4053300" cy="144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Nodes: operators, variables, and constants</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EFEFEF"/>
                </a:solidFill>
                <a:latin typeface="Times New Roman"/>
                <a:ea typeface="Times New Roman"/>
                <a:cs typeface="Times New Roman"/>
                <a:sym typeface="Times New Roman"/>
              </a:rPr>
              <a:t>Edges: tensors</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EFEFEF"/>
                </a:solidFill>
                <a:latin typeface="Times New Roman"/>
                <a:ea typeface="Times New Roman"/>
                <a:cs typeface="Times New Roman"/>
                <a:sym typeface="Times New Roman"/>
              </a:rPr>
              <a:t>Tensors are data.</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EFEFEF"/>
                </a:solidFill>
                <a:latin typeface="Times New Roman"/>
                <a:ea typeface="Times New Roman"/>
                <a:cs typeface="Times New Roman"/>
                <a:sym typeface="Times New Roman"/>
              </a:rPr>
              <a:t>TensorFlow = tensor + flow = data + flow </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EFEFEF"/>
                </a:solidFill>
                <a:latin typeface="Times New Roman"/>
                <a:ea typeface="Times New Roman"/>
                <a:cs typeface="Times New Roman"/>
                <a:sym typeface="Times New Roman"/>
              </a:rPr>
              <a:t>(I know, mind=blown)</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t/>
            </a:r>
            <a:endParaRPr>
              <a:solidFill>
                <a:srgbClr val="EFEFEF"/>
              </a:solidFill>
              <a:latin typeface="Times New Roman"/>
              <a:ea typeface="Times New Roman"/>
              <a:cs typeface="Times New Roman"/>
              <a:sym typeface="Times New Roman"/>
            </a:endParaRPr>
          </a:p>
        </p:txBody>
      </p:sp>
      <p:sp>
        <p:nvSpPr>
          <p:cNvPr id="340" name="Shape 3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341" name="Shape 341"/>
          <p:cNvSpPr txBox="1"/>
          <p:nvPr/>
        </p:nvSpPr>
        <p:spPr>
          <a:xfrm>
            <a:off x="4286550" y="1336850"/>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Interpreted?</a:t>
            </a:r>
            <a:endParaRPr>
              <a:solidFill>
                <a:srgbClr val="EFEFEF"/>
              </a:solidFill>
            </a:endParaRPr>
          </a:p>
        </p:txBody>
      </p:sp>
      <p:pic>
        <p:nvPicPr>
          <p:cNvPr id="342" name="Shape 342"/>
          <p:cNvPicPr preferRelativeResize="0"/>
          <p:nvPr/>
        </p:nvPicPr>
        <p:blipFill>
          <a:blip r:embed="rId3">
            <a:alphaModFix/>
          </a:blip>
          <a:stretch>
            <a:fillRect/>
          </a:stretch>
        </p:blipFill>
        <p:spPr>
          <a:xfrm>
            <a:off x="4369450" y="1764950"/>
            <a:ext cx="3352800" cy="1866900"/>
          </a:xfrm>
          <a:prstGeom prst="rect">
            <a:avLst/>
          </a:prstGeom>
          <a:noFill/>
          <a:ln>
            <a:noFill/>
          </a:ln>
        </p:spPr>
      </p:pic>
      <p:sp>
        <p:nvSpPr>
          <p:cNvPr id="343" name="Shape 343"/>
          <p:cNvSpPr txBox="1"/>
          <p:nvPr/>
        </p:nvSpPr>
        <p:spPr>
          <a:xfrm>
            <a:off x="5389350" y="2643575"/>
            <a:ext cx="4683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5</a:t>
            </a:r>
            <a:endParaRPr/>
          </a:p>
        </p:txBody>
      </p:sp>
      <p:sp>
        <p:nvSpPr>
          <p:cNvPr id="344" name="Shape 344"/>
          <p:cNvSpPr txBox="1"/>
          <p:nvPr/>
        </p:nvSpPr>
        <p:spPr>
          <a:xfrm>
            <a:off x="5389350" y="21932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3</a:t>
            </a:r>
            <a:endParaRPr/>
          </a:p>
        </p:txBody>
      </p:sp>
      <p:sp>
        <p:nvSpPr>
          <p:cNvPr id="345" name="Shape 345"/>
          <p:cNvSpPr txBox="1"/>
          <p:nvPr/>
        </p:nvSpPr>
        <p:spPr>
          <a:xfrm>
            <a:off x="6423425" y="26252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a:t>
            </a:r>
            <a:endParaRPr/>
          </a:p>
        </p:txBody>
      </p:sp>
      <p:pic>
        <p:nvPicPr>
          <p:cNvPr id="346" name="Shape 346"/>
          <p:cNvPicPr preferRelativeResize="0"/>
          <p:nvPr/>
        </p:nvPicPr>
        <p:blipFill>
          <a:blip r:embed="rId4">
            <a:alphaModFix/>
          </a:blip>
          <a:stretch>
            <a:fillRect/>
          </a:stretch>
        </p:blipFill>
        <p:spPr>
          <a:xfrm>
            <a:off x="461325" y="3857475"/>
            <a:ext cx="1869600" cy="1240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Shape 3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52" name="Shape 352"/>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p</a:t>
            </a:r>
            <a:r>
              <a:rPr lang="en">
                <a:solidFill>
                  <a:srgbClr val="FFFFFF"/>
                </a:solidFill>
                <a:latin typeface="Consolas"/>
                <a:ea typeface="Consolas"/>
                <a:cs typeface="Consolas"/>
                <a:sym typeface="Consolas"/>
              </a:rPr>
              <a:t>rint(a)</a:t>
            </a:r>
            <a:endParaRPr>
              <a:solidFill>
                <a:srgbClr val="FFFFFF"/>
              </a:solidFill>
              <a:latin typeface="Consolas"/>
              <a:ea typeface="Consolas"/>
              <a:cs typeface="Consolas"/>
              <a:sym typeface="Consolas"/>
            </a:endParaRPr>
          </a:p>
        </p:txBody>
      </p:sp>
      <p:sp>
        <p:nvSpPr>
          <p:cNvPr id="353" name="Shape 353"/>
          <p:cNvSpPr txBox="1"/>
          <p:nvPr/>
        </p:nvSpPr>
        <p:spPr>
          <a:xfrm>
            <a:off x="311700" y="3264725"/>
            <a:ext cx="4343700" cy="48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Consolas"/>
                <a:ea typeface="Consolas"/>
                <a:cs typeface="Consolas"/>
                <a:sym typeface="Consolas"/>
              </a:rPr>
              <a:t>&gt;&gt; Tensor("Add:0", shape=(), dtype=int32)</a:t>
            </a:r>
            <a:endParaRPr>
              <a:solidFill>
                <a:srgbClr val="EFEFEF"/>
              </a:solidFill>
              <a:latin typeface="Consolas"/>
              <a:ea typeface="Consolas"/>
              <a:cs typeface="Consolas"/>
              <a:sym typeface="Consolas"/>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a:t>
            </a:r>
            <a:r>
              <a:rPr lang="en">
                <a:solidFill>
                  <a:srgbClr val="EFEFEF"/>
                </a:solidFill>
                <a:latin typeface="Times New Roman"/>
                <a:ea typeface="Times New Roman"/>
                <a:cs typeface="Times New Roman"/>
                <a:sym typeface="Times New Roman"/>
              </a:rPr>
              <a:t>Not 8)</a:t>
            </a:r>
            <a:endParaRPr>
              <a:solidFill>
                <a:srgbClr val="EFEFEF"/>
              </a:solidFill>
              <a:latin typeface="Times New Roman"/>
              <a:ea typeface="Times New Roman"/>
              <a:cs typeface="Times New Roman"/>
              <a:sym typeface="Times New Roman"/>
            </a:endParaRPr>
          </a:p>
        </p:txBody>
      </p:sp>
      <p:sp>
        <p:nvSpPr>
          <p:cNvPr id="354" name="Shape 3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355" name="Shape 355"/>
          <p:cNvPicPr preferRelativeResize="0"/>
          <p:nvPr/>
        </p:nvPicPr>
        <p:blipFill>
          <a:blip r:embed="rId3">
            <a:alphaModFix/>
          </a:blip>
          <a:stretch>
            <a:fillRect/>
          </a:stretch>
        </p:blipFill>
        <p:spPr>
          <a:xfrm>
            <a:off x="4562575" y="1771550"/>
            <a:ext cx="3352800" cy="1866900"/>
          </a:xfrm>
          <a:prstGeom prst="rect">
            <a:avLst/>
          </a:prstGeom>
          <a:noFill/>
          <a:ln>
            <a:noFill/>
          </a:ln>
        </p:spPr>
      </p:pic>
      <p:sp>
        <p:nvSpPr>
          <p:cNvPr id="356" name="Shape 356"/>
          <p:cNvSpPr txBox="1"/>
          <p:nvPr/>
        </p:nvSpPr>
        <p:spPr>
          <a:xfrm>
            <a:off x="5582475" y="2650175"/>
            <a:ext cx="4683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5</a:t>
            </a:r>
            <a:endParaRPr/>
          </a:p>
        </p:txBody>
      </p:sp>
      <p:sp>
        <p:nvSpPr>
          <p:cNvPr id="357" name="Shape 357"/>
          <p:cNvSpPr txBox="1"/>
          <p:nvPr/>
        </p:nvSpPr>
        <p:spPr>
          <a:xfrm>
            <a:off x="5582475" y="21998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3</a:t>
            </a:r>
            <a:endParaRPr/>
          </a:p>
        </p:txBody>
      </p:sp>
      <p:sp>
        <p:nvSpPr>
          <p:cNvPr id="358" name="Shape 358"/>
          <p:cNvSpPr txBox="1"/>
          <p:nvPr/>
        </p:nvSpPr>
        <p:spPr>
          <a:xfrm>
            <a:off x="6616550" y="26318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Shape 3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64" name="Shape 364"/>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a:spcBef>
                <a:spcPts val="1600"/>
              </a:spcBef>
              <a:spcAft>
                <a:spcPts val="0"/>
              </a:spcAft>
              <a:buNone/>
            </a:pPr>
            <a:r>
              <a:rPr lang="en">
                <a:latin typeface="Georgia"/>
                <a:ea typeface="Georgia"/>
                <a:cs typeface="Georgia"/>
                <a:sym typeface="Georgia"/>
              </a:rPr>
              <a:t>Within the session, evaluate the graph to fetch </a:t>
            </a:r>
            <a:r>
              <a:rPr lang="en">
                <a:latin typeface="Georgia"/>
                <a:ea typeface="Georgia"/>
                <a:cs typeface="Georgia"/>
                <a:sym typeface="Georgia"/>
              </a:rPr>
              <a:t>t</a:t>
            </a:r>
            <a:r>
              <a:rPr lang="en">
                <a:latin typeface="Georgia"/>
                <a:ea typeface="Georgia"/>
                <a:cs typeface="Georgia"/>
                <a:sym typeface="Georgia"/>
              </a:rPr>
              <a:t>he value of a</a:t>
            </a:r>
            <a:endParaRPr>
              <a:latin typeface="Georgia"/>
              <a:ea typeface="Georgia"/>
              <a:cs typeface="Georgia"/>
              <a:sym typeface="Georgia"/>
            </a:endParaRPr>
          </a:p>
          <a:p>
            <a:pPr indent="0" lvl="0" marL="0" rtl="0">
              <a:spcBef>
                <a:spcPts val="1600"/>
              </a:spcBef>
              <a:spcAft>
                <a:spcPts val="1600"/>
              </a:spcAft>
              <a:buNone/>
            </a:pPr>
            <a:r>
              <a:t/>
            </a:r>
            <a:endParaRPr>
              <a:latin typeface="Georgia"/>
              <a:ea typeface="Georgia"/>
              <a:cs typeface="Georgia"/>
              <a:sym typeface="Georgia"/>
            </a:endParaRPr>
          </a:p>
        </p:txBody>
      </p:sp>
      <p:sp>
        <p:nvSpPr>
          <p:cNvPr id="365" name="Shape 3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71" name="Shape 371"/>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t/>
            </a:r>
            <a:endParaRPr>
              <a:latin typeface="Georgia"/>
              <a:ea typeface="Georgia"/>
              <a:cs typeface="Georgia"/>
              <a:sym typeface="Georgia"/>
            </a:endParaRPr>
          </a:p>
        </p:txBody>
      </p:sp>
      <p:pic>
        <p:nvPicPr>
          <p:cNvPr id="372" name="Shape 372"/>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73" name="Shape 373"/>
          <p:cNvSpPr txBox="1"/>
          <p:nvPr/>
        </p:nvSpPr>
        <p:spPr>
          <a:xfrm>
            <a:off x="3425100" y="4422825"/>
            <a:ext cx="5407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 session will look at the graph, trying to think: hmm, how can I get the value of a, </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then it computes all the nodes that leads to a.</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sz="1200">
              <a:solidFill>
                <a:srgbClr val="FFFFFF"/>
              </a:solidFill>
              <a:latin typeface="Times New Roman"/>
              <a:ea typeface="Times New Roman"/>
              <a:cs typeface="Times New Roman"/>
              <a:sym typeface="Times New Roman"/>
            </a:endParaRPr>
          </a:p>
        </p:txBody>
      </p:sp>
      <p:sp>
        <p:nvSpPr>
          <p:cNvPr id="374" name="Shape 3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Shape 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TensorFlow™?</a:t>
            </a:r>
            <a:endParaRPr b="1">
              <a:latin typeface="Georgia"/>
              <a:ea typeface="Georgia"/>
              <a:cs typeface="Georgia"/>
              <a:sym typeface="Georgia"/>
            </a:endParaRPr>
          </a:p>
        </p:txBody>
      </p:sp>
      <p:sp>
        <p:nvSpPr>
          <p:cNvPr id="77" name="Shape 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rPr lang="en">
                <a:latin typeface="Georgia"/>
                <a:ea typeface="Georgia"/>
                <a:cs typeface="Georgia"/>
                <a:sym typeface="Georgia"/>
              </a:rPr>
              <a:t>“</a:t>
            </a:r>
            <a:r>
              <a:rPr lang="en">
                <a:latin typeface="Georgia"/>
                <a:ea typeface="Georgia"/>
                <a:cs typeface="Georgia"/>
                <a:sym typeface="Georgia"/>
              </a:rPr>
              <a:t>Open source software library for </a:t>
            </a:r>
            <a:br>
              <a:rPr lang="en">
                <a:latin typeface="Georgia"/>
                <a:ea typeface="Georgia"/>
                <a:cs typeface="Georgia"/>
                <a:sym typeface="Georgia"/>
              </a:rPr>
            </a:br>
            <a:r>
              <a:rPr lang="en">
                <a:latin typeface="Georgia"/>
                <a:ea typeface="Georgia"/>
                <a:cs typeface="Georgia"/>
                <a:sym typeface="Georgia"/>
              </a:rPr>
              <a:t>numerical computation using data flow graphs”</a:t>
            </a:r>
            <a:endParaRPr>
              <a:latin typeface="Georgia"/>
              <a:ea typeface="Georgia"/>
              <a:cs typeface="Georgia"/>
              <a:sym typeface="Georgia"/>
            </a:endParaRPr>
          </a:p>
        </p:txBody>
      </p:sp>
      <p:sp>
        <p:nvSpPr>
          <p:cNvPr id="78" name="Shape 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80" name="Shape 380"/>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t/>
            </a:r>
            <a:endParaRPr>
              <a:latin typeface="Georgia"/>
              <a:ea typeface="Georgia"/>
              <a:cs typeface="Georgia"/>
              <a:sym typeface="Georgia"/>
            </a:endParaRPr>
          </a:p>
        </p:txBody>
      </p:sp>
      <p:sp>
        <p:nvSpPr>
          <p:cNvPr id="381" name="Shape 381"/>
          <p:cNvSpPr txBox="1"/>
          <p:nvPr/>
        </p:nvSpPr>
        <p:spPr>
          <a:xfrm>
            <a:off x="2349000" y="2948250"/>
            <a:ext cx="1323900" cy="48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EFEFEF"/>
                </a:solidFill>
                <a:latin typeface="Consolas"/>
                <a:ea typeface="Consolas"/>
                <a:cs typeface="Consolas"/>
                <a:sym typeface="Consolas"/>
              </a:rPr>
              <a:t>&gt;&gt; 8</a:t>
            </a:r>
            <a:endParaRPr b="1" sz="1800">
              <a:solidFill>
                <a:srgbClr val="EFEFEF"/>
              </a:solidFill>
              <a:latin typeface="Consolas"/>
              <a:ea typeface="Consolas"/>
              <a:cs typeface="Consolas"/>
              <a:sym typeface="Consolas"/>
            </a:endParaRPr>
          </a:p>
        </p:txBody>
      </p:sp>
      <p:pic>
        <p:nvPicPr>
          <p:cNvPr id="382" name="Shape 382"/>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83" name="Shape 383"/>
          <p:cNvSpPr/>
          <p:nvPr/>
        </p:nvSpPr>
        <p:spPr>
          <a:xfrm>
            <a:off x="7286200" y="3515575"/>
            <a:ext cx="486000" cy="10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4" name="Shape 384"/>
          <p:cNvSpPr txBox="1"/>
          <p:nvPr/>
        </p:nvSpPr>
        <p:spPr>
          <a:xfrm>
            <a:off x="7286200" y="3214437"/>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8</a:t>
            </a:r>
            <a:endParaRPr/>
          </a:p>
        </p:txBody>
      </p:sp>
      <p:sp>
        <p:nvSpPr>
          <p:cNvPr id="385" name="Shape 385"/>
          <p:cNvSpPr txBox="1"/>
          <p:nvPr/>
        </p:nvSpPr>
        <p:spPr>
          <a:xfrm>
            <a:off x="3425100" y="4422825"/>
            <a:ext cx="5407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 session will look at the graph, trying to think: hmm, how can I get the value of a, </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then it computes all the nodes that leads to a.</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sz="1200">
              <a:solidFill>
                <a:srgbClr val="FFFFFF"/>
              </a:solidFill>
              <a:latin typeface="Times New Roman"/>
              <a:ea typeface="Times New Roman"/>
              <a:cs typeface="Times New Roman"/>
              <a:sym typeface="Times New Roman"/>
            </a:endParaRPr>
          </a:p>
        </p:txBody>
      </p:sp>
      <p:sp>
        <p:nvSpPr>
          <p:cNvPr id="386" name="Shape 3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92" name="Shape 392"/>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a:t>
            </a: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t/>
            </a:r>
            <a:endParaRPr>
              <a:latin typeface="Georgia"/>
              <a:ea typeface="Georgia"/>
              <a:cs typeface="Georgia"/>
              <a:sym typeface="Georgia"/>
            </a:endParaRPr>
          </a:p>
        </p:txBody>
      </p:sp>
      <p:pic>
        <p:nvPicPr>
          <p:cNvPr id="393" name="Shape 393"/>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94" name="Shape 394"/>
          <p:cNvSpPr/>
          <p:nvPr/>
        </p:nvSpPr>
        <p:spPr>
          <a:xfrm>
            <a:off x="7286200" y="3515575"/>
            <a:ext cx="486000" cy="10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5" name="Shape 395"/>
          <p:cNvSpPr txBox="1"/>
          <p:nvPr/>
        </p:nvSpPr>
        <p:spPr>
          <a:xfrm>
            <a:off x="7286200" y="3214437"/>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8</a:t>
            </a:r>
            <a:endParaRPr/>
          </a:p>
        </p:txBody>
      </p:sp>
      <p:sp>
        <p:nvSpPr>
          <p:cNvPr id="396" name="Shape 3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cxnSp>
        <p:nvCxnSpPr>
          <p:cNvPr id="397" name="Shape 397"/>
          <p:cNvCxnSpPr/>
          <p:nvPr/>
        </p:nvCxnSpPr>
        <p:spPr>
          <a:xfrm>
            <a:off x="396550" y="3623875"/>
            <a:ext cx="1169100" cy="0"/>
          </a:xfrm>
          <a:prstGeom prst="straightConnector1">
            <a:avLst/>
          </a:prstGeom>
          <a:noFill/>
          <a:ln cap="flat" cmpd="sng" w="19050">
            <a:solidFill>
              <a:srgbClr val="FFFFFF"/>
            </a:solidFill>
            <a:prstDash val="solid"/>
            <a:round/>
            <a:headEnd len="med" w="med" type="none"/>
            <a:tailEnd len="med" w="med" type="none"/>
          </a:ln>
        </p:spPr>
      </p:cxnSp>
      <p:cxnSp>
        <p:nvCxnSpPr>
          <p:cNvPr id="398" name="Shape 398"/>
          <p:cNvCxnSpPr/>
          <p:nvPr/>
        </p:nvCxnSpPr>
        <p:spPr>
          <a:xfrm>
            <a:off x="396550" y="2988063"/>
            <a:ext cx="16062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Shape 4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tf.Session()</a:t>
            </a:r>
            <a:endParaRPr b="1">
              <a:latin typeface="Georgia"/>
              <a:ea typeface="Georgia"/>
              <a:cs typeface="Georgia"/>
              <a:sym typeface="Georgia"/>
            </a:endParaRPr>
          </a:p>
        </p:txBody>
      </p:sp>
      <p:sp>
        <p:nvSpPr>
          <p:cNvPr id="404" name="Shape 404"/>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rPr lang="en">
                <a:latin typeface="Georgia"/>
                <a:ea typeface="Georgia"/>
                <a:cs typeface="Georgia"/>
                <a:sym typeface="Georgia"/>
              </a:rPr>
              <a:t>A Session object encapsulates the environment in which Operation objects are executed, and Tensor objects are evaluated.</a:t>
            </a:r>
            <a:endParaRPr>
              <a:latin typeface="Georgia"/>
              <a:ea typeface="Georgia"/>
              <a:cs typeface="Georgia"/>
              <a:sym typeface="Georgia"/>
            </a:endParaRPr>
          </a:p>
        </p:txBody>
      </p:sp>
      <p:sp>
        <p:nvSpPr>
          <p:cNvPr id="405" name="Shape 4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Shape 4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tf.Session()</a:t>
            </a:r>
            <a:endParaRPr b="1">
              <a:latin typeface="Georgia"/>
              <a:ea typeface="Georgia"/>
              <a:cs typeface="Georgia"/>
              <a:sym typeface="Georgia"/>
            </a:endParaRPr>
          </a:p>
        </p:txBody>
      </p:sp>
      <p:sp>
        <p:nvSpPr>
          <p:cNvPr id="411" name="Shape 411"/>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a:p>
            <a:pPr indent="0" lvl="0" marL="0" rtl="0" algn="ctr">
              <a:spcBef>
                <a:spcPts val="1600"/>
              </a:spcBef>
              <a:spcAft>
                <a:spcPts val="0"/>
              </a:spcAft>
              <a:buNone/>
            </a:pPr>
            <a:r>
              <a:rPr lang="en">
                <a:latin typeface="Georgia"/>
                <a:ea typeface="Georgia"/>
                <a:cs typeface="Georgia"/>
                <a:sym typeface="Georgia"/>
              </a:rPr>
              <a:t>A Session object encapsulates the environment in which Operation objects are executed, and Tensor objects are evaluated.</a:t>
            </a:r>
            <a:endParaRPr>
              <a:latin typeface="Georgia"/>
              <a:ea typeface="Georgia"/>
              <a:cs typeface="Georgia"/>
              <a:sym typeface="Georgia"/>
            </a:endParaRPr>
          </a:p>
          <a:p>
            <a:pPr indent="0" lvl="0" marL="0" rtl="0" algn="ctr">
              <a:spcBef>
                <a:spcPts val="1600"/>
              </a:spcBef>
              <a:spcAft>
                <a:spcPts val="0"/>
              </a:spcAft>
              <a:buNone/>
            </a:pPr>
            <a:br>
              <a:rPr lang="en">
                <a:latin typeface="Georgia"/>
                <a:ea typeface="Georgia"/>
                <a:cs typeface="Georgia"/>
                <a:sym typeface="Georgia"/>
              </a:rPr>
            </a:br>
            <a:r>
              <a:rPr lang="en">
                <a:latin typeface="Georgia"/>
                <a:ea typeface="Georgia"/>
                <a:cs typeface="Georgia"/>
                <a:sym typeface="Georgia"/>
              </a:rPr>
              <a:t>Session will also allocate memory to store the current values of variables.</a:t>
            </a:r>
            <a:endParaRPr>
              <a:latin typeface="Georgia"/>
              <a:ea typeface="Georgia"/>
              <a:cs typeface="Georgia"/>
              <a:sym typeface="Georgia"/>
            </a:endParaRPr>
          </a:p>
          <a:p>
            <a:pPr indent="0" lvl="0" marL="0" rtl="0" algn="ctr">
              <a:spcBef>
                <a:spcPts val="1600"/>
              </a:spcBef>
              <a:spcAft>
                <a:spcPts val="1600"/>
              </a:spcAft>
              <a:buNone/>
            </a:pPr>
            <a:r>
              <a:t/>
            </a:r>
            <a:endParaRPr>
              <a:latin typeface="Georgia"/>
              <a:ea typeface="Georgia"/>
              <a:cs typeface="Georgia"/>
              <a:sym typeface="Georgia"/>
            </a:endParaRPr>
          </a:p>
        </p:txBody>
      </p:sp>
      <p:sp>
        <p:nvSpPr>
          <p:cNvPr id="412" name="Shape 4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Shape 4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More graph</a:t>
            </a:r>
            <a:endParaRPr b="1">
              <a:latin typeface="Georgia"/>
              <a:ea typeface="Georgia"/>
              <a:cs typeface="Georgia"/>
              <a:sym typeface="Georgia"/>
            </a:endParaRPr>
          </a:p>
        </p:txBody>
      </p:sp>
      <p:sp>
        <p:nvSpPr>
          <p:cNvPr id="418" name="Shape 418"/>
          <p:cNvSpPr txBox="1"/>
          <p:nvPr>
            <p:ph idx="1" type="body"/>
          </p:nvPr>
        </p:nvSpPr>
        <p:spPr>
          <a:xfrm>
            <a:off x="311700" y="1330250"/>
            <a:ext cx="8520600" cy="3659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200">
                <a:solidFill>
                  <a:srgbClr val="FFFFFF"/>
                </a:solidFill>
                <a:latin typeface="Consolas"/>
                <a:ea typeface="Consolas"/>
                <a:cs typeface="Consolas"/>
                <a:sym typeface="Consolas"/>
              </a:rPr>
              <a:t>x</a:t>
            </a:r>
            <a:r>
              <a:rPr lang="en" sz="1200">
                <a:solidFill>
                  <a:srgbClr val="FFFFFF"/>
                </a:solidFill>
                <a:latin typeface="Consolas"/>
                <a:ea typeface="Consolas"/>
                <a:cs typeface="Consolas"/>
                <a:sym typeface="Consolas"/>
              </a:rPr>
              <a:t> = 2</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y = 3</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op1 = tf.add(x, y)</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op2 = tf.multiply(x, y)</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op3 = tf.pow(op2, op1)</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tf.Session() as sess:</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op3 = sess.run(op3)</a:t>
            </a:r>
            <a:endParaRPr sz="1200">
              <a:solidFill>
                <a:srgbClr val="FFFFFF"/>
              </a:solidFill>
              <a:latin typeface="Consolas"/>
              <a:ea typeface="Consolas"/>
              <a:cs typeface="Consolas"/>
              <a:sym typeface="Consolas"/>
            </a:endParaRPr>
          </a:p>
        </p:txBody>
      </p:sp>
      <p:pic>
        <p:nvPicPr>
          <p:cNvPr id="419" name="Shape 419"/>
          <p:cNvPicPr preferRelativeResize="0"/>
          <p:nvPr/>
        </p:nvPicPr>
        <p:blipFill>
          <a:blip r:embed="rId3">
            <a:alphaModFix/>
          </a:blip>
          <a:stretch>
            <a:fillRect/>
          </a:stretch>
        </p:blipFill>
        <p:spPr>
          <a:xfrm>
            <a:off x="3662050" y="1466725"/>
            <a:ext cx="5170249" cy="2555424"/>
          </a:xfrm>
          <a:prstGeom prst="rect">
            <a:avLst/>
          </a:prstGeom>
          <a:noFill/>
          <a:ln>
            <a:noFill/>
          </a:ln>
        </p:spPr>
      </p:pic>
      <p:sp>
        <p:nvSpPr>
          <p:cNvPr id="420" name="Shape 420"/>
          <p:cNvSpPr txBox="1"/>
          <p:nvPr/>
        </p:nvSpPr>
        <p:spPr>
          <a:xfrm>
            <a:off x="3733125" y="1017725"/>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Visualized by TensorBoard</a:t>
            </a:r>
            <a:endParaRPr>
              <a:solidFill>
                <a:srgbClr val="EFEFEF"/>
              </a:solidFill>
              <a:latin typeface="Times New Roman"/>
              <a:ea typeface="Times New Roman"/>
              <a:cs typeface="Times New Roman"/>
              <a:sym typeface="Times New Roman"/>
            </a:endParaRPr>
          </a:p>
        </p:txBody>
      </p:sp>
      <p:sp>
        <p:nvSpPr>
          <p:cNvPr id="421" name="Shape 4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Shape 4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27" name="Shape 427"/>
          <p:cNvSpPr txBox="1"/>
          <p:nvPr/>
        </p:nvSpPr>
        <p:spPr>
          <a:xfrm>
            <a:off x="4165000" y="3828000"/>
            <a:ext cx="4856100" cy="104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Because we only want the value of pow_op and </a:t>
            </a:r>
            <a:r>
              <a:rPr lang="en">
                <a:solidFill>
                  <a:schemeClr val="dk1"/>
                </a:solidFill>
                <a:latin typeface="Times New Roman"/>
                <a:ea typeface="Times New Roman"/>
                <a:cs typeface="Times New Roman"/>
                <a:sym typeface="Times New Roman"/>
              </a:rPr>
              <a:t>pow_op</a:t>
            </a:r>
            <a:r>
              <a:rPr lang="en">
                <a:solidFill>
                  <a:srgbClr val="FFFFFF"/>
                </a:solidFill>
                <a:latin typeface="Times New Roman"/>
                <a:ea typeface="Times New Roman"/>
                <a:cs typeface="Times New Roman"/>
                <a:sym typeface="Times New Roman"/>
              </a:rPr>
              <a:t> doesn’t depend on useless, </a:t>
            </a:r>
            <a:r>
              <a:rPr lang="en">
                <a:solidFill>
                  <a:srgbClr val="FFFFFF"/>
                </a:solidFill>
                <a:latin typeface="Times New Roman"/>
                <a:ea typeface="Times New Roman"/>
                <a:cs typeface="Times New Roman"/>
                <a:sym typeface="Times New Roman"/>
              </a:rPr>
              <a:t>session won’t compute value of useless</a:t>
            </a:r>
            <a:endParaRPr>
              <a:solidFill>
                <a:srgbClr val="FFFFF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FFFFFF"/>
                </a:solidFill>
                <a:latin typeface="Times New Roman"/>
                <a:ea typeface="Times New Roman"/>
                <a:cs typeface="Times New Roman"/>
                <a:sym typeface="Times New Roman"/>
              </a:rPr>
              <a:t>→ save computation</a:t>
            </a:r>
            <a:endParaRPr>
              <a:solidFill>
                <a:srgbClr val="FFFFFF"/>
              </a:solidFill>
              <a:latin typeface="Times New Roman"/>
              <a:ea typeface="Times New Roman"/>
              <a:cs typeface="Times New Roman"/>
              <a:sym typeface="Times New Roman"/>
            </a:endParaRPr>
          </a:p>
        </p:txBody>
      </p:sp>
      <p:pic>
        <p:nvPicPr>
          <p:cNvPr id="428" name="Shape 428"/>
          <p:cNvPicPr preferRelativeResize="0"/>
          <p:nvPr/>
        </p:nvPicPr>
        <p:blipFill>
          <a:blip r:embed="rId3">
            <a:alphaModFix/>
          </a:blip>
          <a:stretch>
            <a:fillRect/>
          </a:stretch>
        </p:blipFill>
        <p:spPr>
          <a:xfrm>
            <a:off x="4195624" y="1017725"/>
            <a:ext cx="4856101" cy="2666549"/>
          </a:xfrm>
          <a:prstGeom prst="rect">
            <a:avLst/>
          </a:prstGeom>
          <a:noFill/>
          <a:ln>
            <a:noFill/>
          </a:ln>
        </p:spPr>
      </p:pic>
      <p:sp>
        <p:nvSpPr>
          <p:cNvPr id="429" name="Shape 429"/>
          <p:cNvSpPr txBox="1"/>
          <p:nvPr/>
        </p:nvSpPr>
        <p:spPr>
          <a:xfrm>
            <a:off x="5106400" y="1481450"/>
            <a:ext cx="1019100" cy="40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useless</a:t>
            </a:r>
            <a:endParaRPr/>
          </a:p>
        </p:txBody>
      </p:sp>
      <p:sp>
        <p:nvSpPr>
          <p:cNvPr id="430" name="Shape 430"/>
          <p:cNvSpPr txBox="1"/>
          <p:nvPr/>
        </p:nvSpPr>
        <p:spPr>
          <a:xfrm>
            <a:off x="5269050" y="3032325"/>
            <a:ext cx="8742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add_op</a:t>
            </a:r>
            <a:endParaRPr/>
          </a:p>
        </p:txBody>
      </p:sp>
      <p:sp>
        <p:nvSpPr>
          <p:cNvPr id="431" name="Shape 431"/>
          <p:cNvSpPr txBox="1"/>
          <p:nvPr/>
        </p:nvSpPr>
        <p:spPr>
          <a:xfrm>
            <a:off x="8281950" y="3032325"/>
            <a:ext cx="9297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mul_op</a:t>
            </a:r>
            <a:endParaRPr/>
          </a:p>
        </p:txBody>
      </p:sp>
      <p:sp>
        <p:nvSpPr>
          <p:cNvPr id="432" name="Shape 432"/>
          <p:cNvSpPr txBox="1"/>
          <p:nvPr/>
        </p:nvSpPr>
        <p:spPr>
          <a:xfrm>
            <a:off x="7039700" y="1481450"/>
            <a:ext cx="9297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pow_op</a:t>
            </a:r>
            <a:endParaRPr/>
          </a:p>
        </p:txBody>
      </p:sp>
      <p:sp>
        <p:nvSpPr>
          <p:cNvPr id="433" name="Shape 433"/>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4" name="Shape 434"/>
          <p:cNvSpPr txBox="1"/>
          <p:nvPr/>
        </p:nvSpPr>
        <p:spPr>
          <a:xfrm>
            <a:off x="4165000" y="297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5" name="Shape 435"/>
          <p:cNvSpPr txBox="1"/>
          <p:nvPr/>
        </p:nvSpPr>
        <p:spPr>
          <a:xfrm>
            <a:off x="7386900" y="297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6" name="Shape 436"/>
          <p:cNvSpPr txBox="1"/>
          <p:nvPr/>
        </p:nvSpPr>
        <p:spPr>
          <a:xfrm>
            <a:off x="4165000" y="328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7" name="Shape 437"/>
          <p:cNvSpPr txBox="1"/>
          <p:nvPr/>
        </p:nvSpPr>
        <p:spPr>
          <a:xfrm>
            <a:off x="7386900" y="328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8" name="Shape 4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439" name="Shape 439"/>
          <p:cNvSpPr txBox="1"/>
          <p:nvPr>
            <p:ph idx="1" type="body"/>
          </p:nvPr>
        </p:nvSpPr>
        <p:spPr>
          <a:xfrm>
            <a:off x="311700" y="1330250"/>
            <a:ext cx="3713700" cy="3659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200">
                <a:solidFill>
                  <a:schemeClr val="dk1"/>
                </a:solidFill>
                <a:latin typeface="Consolas"/>
                <a:ea typeface="Consolas"/>
                <a:cs typeface="Consolas"/>
                <a:sym typeface="Consolas"/>
              </a:rPr>
              <a:t>x = 2</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y = 3</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add_op = tf.add(x,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mul_op = tf.multiply(x,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useless = tf.multiply(x, add_op)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pow_op = tf.pow(add_op, mul_op)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z = sess.run(pow_op)</a:t>
            </a:r>
            <a:endParaRPr sz="1200">
              <a:solidFill>
                <a:srgbClr val="FFFFFF"/>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Shape 4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45" name="Shape 445"/>
          <p:cNvSpPr txBox="1"/>
          <p:nvPr/>
        </p:nvSpPr>
        <p:spPr>
          <a:xfrm>
            <a:off x="4522300" y="3684275"/>
            <a:ext cx="4986900" cy="1305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Consolas"/>
                <a:ea typeface="Consolas"/>
                <a:cs typeface="Consolas"/>
                <a:sym typeface="Consolas"/>
              </a:rPr>
              <a:t>tf.Session.run(</a:t>
            </a:r>
            <a:r>
              <a:rPr lang="en">
                <a:solidFill>
                  <a:srgbClr val="FFFFFF"/>
                </a:solidFill>
                <a:latin typeface="Consolas"/>
                <a:ea typeface="Consolas"/>
                <a:cs typeface="Consolas"/>
                <a:sym typeface="Consolas"/>
              </a:rPr>
              <a:t>fetches,</a:t>
            </a:r>
            <a:endParaRPr>
              <a:solidFill>
                <a:srgbClr val="FFFFFF"/>
              </a:solidFill>
              <a:latin typeface="Consolas"/>
              <a:ea typeface="Consolas"/>
              <a:cs typeface="Consolas"/>
              <a:sym typeface="Consolas"/>
            </a:endParaRPr>
          </a:p>
          <a:p>
            <a:pPr indent="0" lvl="0" marL="914400" rtl="0">
              <a:spcBef>
                <a:spcPts val="0"/>
              </a:spcBef>
              <a:spcAft>
                <a:spcPts val="0"/>
              </a:spcAft>
              <a:buNone/>
            </a:pPr>
            <a:r>
              <a:rPr lang="en">
                <a:solidFill>
                  <a:srgbClr val="FFFFFF"/>
                </a:solidFill>
                <a:latin typeface="Consolas"/>
                <a:ea typeface="Consolas"/>
                <a:cs typeface="Consolas"/>
                <a:sym typeface="Consolas"/>
              </a:rPr>
              <a:t>   	 feed_dict=None,</a:t>
            </a:r>
            <a:endParaRPr>
              <a:solidFill>
                <a:srgbClr val="FFFFFF"/>
              </a:solidFill>
              <a:latin typeface="Consolas"/>
              <a:ea typeface="Consolas"/>
              <a:cs typeface="Consolas"/>
              <a:sym typeface="Consolas"/>
            </a:endParaRPr>
          </a:p>
          <a:p>
            <a:pPr indent="457200" lvl="0" marL="914400" rtl="0">
              <a:spcBef>
                <a:spcPts val="0"/>
              </a:spcBef>
              <a:spcAft>
                <a:spcPts val="0"/>
              </a:spcAft>
              <a:buNone/>
            </a:pPr>
            <a:r>
              <a:rPr lang="en">
                <a:solidFill>
                  <a:srgbClr val="FFFFFF"/>
                </a:solidFill>
                <a:latin typeface="Consolas"/>
                <a:ea typeface="Consolas"/>
                <a:cs typeface="Consolas"/>
                <a:sym typeface="Consolas"/>
              </a:rPr>
              <a:t> options=None,</a:t>
            </a:r>
            <a:endParaRPr>
              <a:solidFill>
                <a:srgbClr val="FFFFFF"/>
              </a:solidFill>
              <a:latin typeface="Consolas"/>
              <a:ea typeface="Consolas"/>
              <a:cs typeface="Consolas"/>
              <a:sym typeface="Consolas"/>
            </a:endParaRPr>
          </a:p>
          <a:p>
            <a:pPr indent="457200" lvl="0" marL="914400" rtl="0">
              <a:spcBef>
                <a:spcPts val="0"/>
              </a:spcBef>
              <a:spcAft>
                <a:spcPts val="0"/>
              </a:spcAft>
              <a:buNone/>
            </a:pPr>
            <a:r>
              <a:rPr lang="en">
                <a:solidFill>
                  <a:srgbClr val="FFFFFF"/>
                </a:solidFill>
                <a:latin typeface="Consolas"/>
                <a:ea typeface="Consolas"/>
                <a:cs typeface="Consolas"/>
                <a:sym typeface="Consolas"/>
              </a:rPr>
              <a:t> run_metadata=None</a:t>
            </a:r>
            <a:r>
              <a:rPr lang="en">
                <a:solidFill>
                  <a:srgbClr val="FFFFFF"/>
                </a:solidFill>
                <a:latin typeface="Consolas"/>
                <a:ea typeface="Consolas"/>
                <a:cs typeface="Consolas"/>
                <a:sym typeface="Consolas"/>
              </a:rPr>
              <a:t>)</a:t>
            </a:r>
            <a:endParaRPr>
              <a:solidFill>
                <a:srgbClr val="FFFFFF"/>
              </a:solidFill>
            </a:endParaRPr>
          </a:p>
          <a:p>
            <a:pPr indent="0" lvl="0" marL="0">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fetches is a list of tensors whose values you want</a:t>
            </a:r>
            <a:endParaRPr>
              <a:solidFill>
                <a:srgbClr val="FFFFFF"/>
              </a:solidFill>
              <a:latin typeface="Times New Roman"/>
              <a:ea typeface="Times New Roman"/>
              <a:cs typeface="Times New Roman"/>
              <a:sym typeface="Times New Roman"/>
            </a:endParaRPr>
          </a:p>
        </p:txBody>
      </p:sp>
      <p:sp>
        <p:nvSpPr>
          <p:cNvPr id="446" name="Shape 446"/>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47" name="Shape 4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448" name="Shape 448"/>
          <p:cNvPicPr preferRelativeResize="0"/>
          <p:nvPr/>
        </p:nvPicPr>
        <p:blipFill>
          <a:blip r:embed="rId3">
            <a:alphaModFix/>
          </a:blip>
          <a:stretch>
            <a:fillRect/>
          </a:stretch>
        </p:blipFill>
        <p:spPr>
          <a:xfrm>
            <a:off x="4574375" y="1017725"/>
            <a:ext cx="4477350" cy="2666549"/>
          </a:xfrm>
          <a:prstGeom prst="rect">
            <a:avLst/>
          </a:prstGeom>
          <a:noFill/>
          <a:ln>
            <a:noFill/>
          </a:ln>
        </p:spPr>
      </p:pic>
      <p:sp>
        <p:nvSpPr>
          <p:cNvPr id="449" name="Shape 449"/>
          <p:cNvSpPr txBox="1"/>
          <p:nvPr/>
        </p:nvSpPr>
        <p:spPr>
          <a:xfrm>
            <a:off x="5391000" y="1481450"/>
            <a:ext cx="10191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useless</a:t>
            </a:r>
            <a:endParaRPr/>
          </a:p>
        </p:txBody>
      </p:sp>
      <p:sp>
        <p:nvSpPr>
          <p:cNvPr id="450" name="Shape 450"/>
          <p:cNvSpPr txBox="1"/>
          <p:nvPr/>
        </p:nvSpPr>
        <p:spPr>
          <a:xfrm>
            <a:off x="5517450" y="3032325"/>
            <a:ext cx="8742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add_op</a:t>
            </a:r>
            <a:endParaRPr/>
          </a:p>
        </p:txBody>
      </p:sp>
      <p:sp>
        <p:nvSpPr>
          <p:cNvPr id="451" name="Shape 451"/>
          <p:cNvSpPr txBox="1"/>
          <p:nvPr/>
        </p:nvSpPr>
        <p:spPr>
          <a:xfrm>
            <a:off x="8281950" y="3032325"/>
            <a:ext cx="9297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mul_op</a:t>
            </a:r>
            <a:endParaRPr/>
          </a:p>
        </p:txBody>
      </p:sp>
      <p:sp>
        <p:nvSpPr>
          <p:cNvPr id="452" name="Shape 452"/>
          <p:cNvSpPr txBox="1"/>
          <p:nvPr/>
        </p:nvSpPr>
        <p:spPr>
          <a:xfrm>
            <a:off x="7151750" y="1481450"/>
            <a:ext cx="9297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pow_op</a:t>
            </a:r>
            <a:endParaRPr/>
          </a:p>
        </p:txBody>
      </p:sp>
      <p:sp>
        <p:nvSpPr>
          <p:cNvPr id="453" name="Shape 453"/>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4" name="Shape 454"/>
          <p:cNvSpPr txBox="1"/>
          <p:nvPr/>
        </p:nvSpPr>
        <p:spPr>
          <a:xfrm>
            <a:off x="4165000" y="297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5" name="Shape 455"/>
          <p:cNvSpPr txBox="1"/>
          <p:nvPr/>
        </p:nvSpPr>
        <p:spPr>
          <a:xfrm>
            <a:off x="7386900" y="297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6" name="Shape 456"/>
          <p:cNvSpPr txBox="1"/>
          <p:nvPr/>
        </p:nvSpPr>
        <p:spPr>
          <a:xfrm>
            <a:off x="4165000" y="328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7" name="Shape 457"/>
          <p:cNvSpPr txBox="1"/>
          <p:nvPr/>
        </p:nvSpPr>
        <p:spPr>
          <a:xfrm>
            <a:off x="7386900" y="328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8" name="Shape 458"/>
          <p:cNvSpPr txBox="1"/>
          <p:nvPr>
            <p:ph idx="1" type="body"/>
          </p:nvPr>
        </p:nvSpPr>
        <p:spPr>
          <a:xfrm>
            <a:off x="311700" y="1330250"/>
            <a:ext cx="4404900" cy="3659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solidFill>
                  <a:schemeClr val="dk1"/>
                </a:solidFill>
                <a:latin typeface="Consolas"/>
                <a:ea typeface="Consolas"/>
                <a:cs typeface="Consolas"/>
                <a:sym typeface="Consolas"/>
              </a:rPr>
              <a:t>x = 2</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y = 3</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add_op = tf.add(x,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mul_op = tf.multiply(x,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useless = tf.multiply(x, add_op)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pow_op = tf.pow(add_op, mul_op)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z, not_useless = sess.run([pow_op, useless])</a:t>
            </a:r>
            <a:endParaRPr sz="1200">
              <a:solidFill>
                <a:schemeClr val="dk1"/>
              </a:solidFill>
              <a:latin typeface="Consolas"/>
              <a:ea typeface="Consolas"/>
              <a:cs typeface="Consolas"/>
              <a:sym typeface="Consolas"/>
            </a:endParaRPr>
          </a:p>
          <a:p>
            <a:pPr indent="0" lvl="0" marL="0" rtl="0">
              <a:spcBef>
                <a:spcPts val="1600"/>
              </a:spcBef>
              <a:spcAft>
                <a:spcPts val="1600"/>
              </a:spcAft>
              <a:buNone/>
            </a:pPr>
            <a:r>
              <a:t/>
            </a:r>
            <a:endParaRPr sz="1200">
              <a:solidFill>
                <a:srgbClr val="FFFFFF"/>
              </a:solidFill>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Shape 4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64" name="Shape 464"/>
          <p:cNvSpPr txBox="1"/>
          <p:nvPr>
            <p:ph idx="1" type="body"/>
          </p:nvPr>
        </p:nvSpPr>
        <p:spPr>
          <a:xfrm>
            <a:off x="311700" y="1131813"/>
            <a:ext cx="3863400" cy="397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Possible to break graphs into several chunks and run them parallelly across multiple CPUs, GPUs, TPUs, or other devices</a:t>
            </a:r>
            <a:endParaRPr>
              <a:latin typeface="Georgia"/>
              <a:ea typeface="Georgia"/>
              <a:cs typeface="Georgia"/>
              <a:sym typeface="Georgia"/>
            </a:endParaRPr>
          </a:p>
          <a:p>
            <a:pPr indent="0" lvl="0" mar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Example: AlexNet</a:t>
            </a:r>
            <a:endParaRPr>
              <a:latin typeface="Georgia"/>
              <a:ea typeface="Georgia"/>
              <a:cs typeface="Georgia"/>
              <a:sym typeface="Georgia"/>
            </a:endParaRPr>
          </a:p>
        </p:txBody>
      </p:sp>
      <p:sp>
        <p:nvSpPr>
          <p:cNvPr id="465" name="Shape 465"/>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pic>
        <p:nvPicPr>
          <p:cNvPr id="466" name="Shape 466"/>
          <p:cNvPicPr preferRelativeResize="0"/>
          <p:nvPr/>
        </p:nvPicPr>
        <p:blipFill>
          <a:blip r:embed="rId3">
            <a:alphaModFix/>
          </a:blip>
          <a:stretch>
            <a:fillRect/>
          </a:stretch>
        </p:blipFill>
        <p:spPr>
          <a:xfrm>
            <a:off x="4785258" y="1090325"/>
            <a:ext cx="4358740" cy="4053176"/>
          </a:xfrm>
          <a:prstGeom prst="rect">
            <a:avLst/>
          </a:prstGeom>
          <a:noFill/>
          <a:ln>
            <a:noFill/>
          </a:ln>
        </p:spPr>
      </p:pic>
      <p:sp>
        <p:nvSpPr>
          <p:cNvPr id="467" name="Shape 467"/>
          <p:cNvSpPr txBox="1"/>
          <p:nvPr>
            <p:ph idx="1" type="body"/>
          </p:nvPr>
        </p:nvSpPr>
        <p:spPr>
          <a:xfrm>
            <a:off x="0" y="4663225"/>
            <a:ext cx="47853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Hands-On Machine Learning with Scikit-Learn and TensorFlow</a:t>
            </a:r>
            <a:endParaRPr i="1" sz="1100">
              <a:latin typeface="Times New Roman"/>
              <a:ea typeface="Times New Roman"/>
              <a:cs typeface="Times New Roman"/>
              <a:sym typeface="Times New Roman"/>
            </a:endParaRPr>
          </a:p>
        </p:txBody>
      </p:sp>
      <p:sp>
        <p:nvSpPr>
          <p:cNvPr id="468" name="Shape 4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Shape 4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Distributed Computation</a:t>
            </a:r>
            <a:endParaRPr b="1">
              <a:latin typeface="Georgia"/>
              <a:ea typeface="Georgia"/>
              <a:cs typeface="Georgia"/>
              <a:sym typeface="Georgia"/>
            </a:endParaRPr>
          </a:p>
        </p:txBody>
      </p:sp>
      <p:sp>
        <p:nvSpPr>
          <p:cNvPr id="474" name="Shape 474"/>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To put part of a graph on a specific CPU or GPU:</a:t>
            </a:r>
            <a:endParaRPr sz="1400">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 Creates a graph.</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with tf.device('/gpu:2'):</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a = tf.constant([1.0, 2.0, 3.0, 4.0, 5.0, 6.0], name='a')</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b = tf.constant([1.0, 2.0, 3.0, 4.0, 5.0, 6.0], name='b')</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c = tf.multiply(a, b)</a:t>
            </a:r>
            <a:endParaRPr sz="1200">
              <a:solidFill>
                <a:srgbClr val="FFFFFF"/>
              </a:solidFill>
              <a:latin typeface="Consolas"/>
              <a:ea typeface="Consolas"/>
              <a:cs typeface="Consolas"/>
              <a:sym typeface="Consolas"/>
            </a:endParaRPr>
          </a:p>
          <a:p>
            <a:pPr indent="0" lvl="0" marL="0" rtl="0">
              <a:spcBef>
                <a:spcPts val="0"/>
              </a:spcBef>
              <a:spcAft>
                <a:spcPts val="0"/>
              </a:spcAft>
              <a:buNone/>
            </a:pPr>
            <a:r>
              <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Creates a session with log_device_placement set to True.</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sess = tf.Session(config=tf.ConfigProto(log_device_placement=True))</a:t>
            </a:r>
            <a:endParaRPr sz="1200">
              <a:solidFill>
                <a:srgbClr val="FFFFFF"/>
              </a:solidFill>
              <a:latin typeface="Consolas"/>
              <a:ea typeface="Consolas"/>
              <a:cs typeface="Consolas"/>
              <a:sym typeface="Consolas"/>
            </a:endParaRPr>
          </a:p>
          <a:p>
            <a:pPr indent="0" lvl="0" marL="0" rtl="0">
              <a:spcBef>
                <a:spcPts val="0"/>
              </a:spcBef>
              <a:spcAft>
                <a:spcPts val="0"/>
              </a:spcAft>
              <a:buNone/>
            </a:pPr>
            <a:r>
              <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Runs the op.</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print(sess.run(c))</a:t>
            </a:r>
            <a:endParaRPr sz="1200">
              <a:solidFill>
                <a:srgbClr val="FFFFFF"/>
              </a:solidFill>
              <a:latin typeface="Consolas"/>
              <a:ea typeface="Consolas"/>
              <a:cs typeface="Consolas"/>
              <a:sym typeface="Consolas"/>
            </a:endParaRPr>
          </a:p>
          <a:p>
            <a:pPr indent="0" lvl="0" marL="0" rtl="0">
              <a:spcBef>
                <a:spcPts val="0"/>
              </a:spcBef>
              <a:spcAft>
                <a:spcPts val="0"/>
              </a:spcAft>
              <a:buNone/>
            </a:pPr>
            <a:r>
              <a:t/>
            </a:r>
            <a:endParaRPr sz="1000">
              <a:latin typeface="Georgia"/>
              <a:ea typeface="Georgia"/>
              <a:cs typeface="Georgia"/>
              <a:sym typeface="Georgia"/>
            </a:endParaRPr>
          </a:p>
          <a:p>
            <a:pPr indent="0" lvl="0" marL="0" rtl="0">
              <a:spcBef>
                <a:spcPts val="1600"/>
              </a:spcBef>
              <a:spcAft>
                <a:spcPts val="0"/>
              </a:spcAft>
              <a:buNone/>
            </a:pPr>
            <a:r>
              <a:t/>
            </a:r>
            <a:endParaRPr sz="1000">
              <a:latin typeface="Georgia"/>
              <a:ea typeface="Georgia"/>
              <a:cs typeface="Georgia"/>
              <a:sym typeface="Georgia"/>
            </a:endParaRPr>
          </a:p>
          <a:p>
            <a:pPr indent="0" lvl="0" marL="0" rtl="0">
              <a:spcBef>
                <a:spcPts val="1600"/>
              </a:spcBef>
              <a:spcAft>
                <a:spcPts val="1600"/>
              </a:spcAft>
              <a:buNone/>
            </a:pPr>
            <a:r>
              <a:t/>
            </a:r>
            <a:endParaRPr sz="1000">
              <a:latin typeface="Georgia"/>
              <a:ea typeface="Georgia"/>
              <a:cs typeface="Georgia"/>
              <a:sym typeface="Georgia"/>
            </a:endParaRPr>
          </a:p>
        </p:txBody>
      </p:sp>
      <p:sp>
        <p:nvSpPr>
          <p:cNvPr id="475" name="Shape 475"/>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476" name="Shape 4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Shape 481"/>
          <p:cNvSpPr txBox="1"/>
          <p:nvPr>
            <p:ph type="title"/>
          </p:nvPr>
        </p:nvSpPr>
        <p:spPr>
          <a:xfrm>
            <a:off x="397800" y="1521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 if I want to build more </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than one graph?</a:t>
            </a:r>
            <a:endParaRPr b="1">
              <a:latin typeface="Georgia"/>
              <a:ea typeface="Georgia"/>
              <a:cs typeface="Georgia"/>
              <a:sym typeface="Georgia"/>
            </a:endParaRPr>
          </a:p>
        </p:txBody>
      </p:sp>
      <p:sp>
        <p:nvSpPr>
          <p:cNvPr id="482" name="Shape 4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Shape 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Launched Nov 2015</a:t>
            </a:r>
            <a:endParaRPr b="1">
              <a:latin typeface="Georgia"/>
              <a:ea typeface="Georgia"/>
              <a:cs typeface="Georgia"/>
              <a:sym typeface="Georgia"/>
            </a:endParaRPr>
          </a:p>
        </p:txBody>
      </p:sp>
      <p:sp>
        <p:nvSpPr>
          <p:cNvPr id="84" name="Shape 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85" name="Shape 85"/>
          <p:cNvPicPr preferRelativeResize="0"/>
          <p:nvPr/>
        </p:nvPicPr>
        <p:blipFill>
          <a:blip r:embed="rId3">
            <a:alphaModFix/>
          </a:blip>
          <a:stretch>
            <a:fillRect/>
          </a:stretch>
        </p:blipFill>
        <p:spPr>
          <a:xfrm>
            <a:off x="0" y="1678375"/>
            <a:ext cx="9144002" cy="257782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Shape 487"/>
          <p:cNvSpPr txBox="1"/>
          <p:nvPr>
            <p:ph type="title"/>
          </p:nvPr>
        </p:nvSpPr>
        <p:spPr>
          <a:xfrm>
            <a:off x="397800" y="1521050"/>
            <a:ext cx="8520600" cy="165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You can</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but you don’t need more than one graph</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The session runs the default graph</a:t>
            </a:r>
            <a:endParaRPr b="1">
              <a:latin typeface="Georgia"/>
              <a:ea typeface="Georgia"/>
              <a:cs typeface="Georgia"/>
              <a:sym typeface="Georgia"/>
            </a:endParaRPr>
          </a:p>
        </p:txBody>
      </p:sp>
      <p:sp>
        <p:nvSpPr>
          <p:cNvPr id="488" name="Shape 4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Shape 493"/>
          <p:cNvSpPr txBox="1"/>
          <p:nvPr>
            <p:ph type="title"/>
          </p:nvPr>
        </p:nvSpPr>
        <p:spPr>
          <a:xfrm>
            <a:off x="397800" y="152105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But what if I really want to?</a:t>
            </a:r>
            <a:endParaRPr b="1">
              <a:latin typeface="Georgia"/>
              <a:ea typeface="Georgia"/>
              <a:cs typeface="Georgia"/>
              <a:sym typeface="Georgia"/>
            </a:endParaRPr>
          </a:p>
        </p:txBody>
      </p:sp>
      <p:sp>
        <p:nvSpPr>
          <p:cNvPr id="494" name="Shape 4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Shape 499"/>
          <p:cNvSpPr txBox="1"/>
          <p:nvPr>
            <p:ph type="title"/>
          </p:nvPr>
        </p:nvSpPr>
        <p:spPr>
          <a:xfrm>
            <a:off x="389950" y="1552425"/>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URGH, NO</a:t>
            </a:r>
            <a:endParaRPr b="1" sz="1400">
              <a:latin typeface="Georgia"/>
              <a:ea typeface="Georgia"/>
              <a:cs typeface="Georgia"/>
              <a:sym typeface="Georgia"/>
            </a:endParaRPr>
          </a:p>
        </p:txBody>
      </p:sp>
      <p:sp>
        <p:nvSpPr>
          <p:cNvPr id="500" name="Shape 5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Shape 505"/>
          <p:cNvSpPr txBox="1"/>
          <p:nvPr>
            <p:ph idx="1" type="body"/>
          </p:nvPr>
        </p:nvSpPr>
        <p:spPr>
          <a:xfrm>
            <a:off x="311700" y="1330250"/>
            <a:ext cx="8073000" cy="2841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Multiple graphs require multiple sessions, each will try to use all available resources by default</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Can't pass data between them without passing them through python/numpy, which doesn't work in distributed </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It’s better to have disconnected subgraphs within one graph</a:t>
            </a:r>
            <a:endParaRPr>
              <a:latin typeface="Georgia"/>
              <a:ea typeface="Georgia"/>
              <a:cs typeface="Georgia"/>
              <a:sym typeface="Georgia"/>
            </a:endParaRPr>
          </a:p>
        </p:txBody>
      </p:sp>
      <p:sp>
        <p:nvSpPr>
          <p:cNvPr id="506" name="Shape 5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507" name="Shape 507"/>
          <p:cNvSpPr txBox="1"/>
          <p:nvPr/>
        </p:nvSpPr>
        <p:spPr>
          <a:xfrm>
            <a:off x="4987950" y="767600"/>
            <a:ext cx="19548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700">
                <a:solidFill>
                  <a:srgbClr val="EFEFEF"/>
                </a:solidFill>
              </a:rPr>
              <a:t>BUG ALERT!</a:t>
            </a:r>
            <a:endParaRPr sz="1700">
              <a:solidFill>
                <a:srgbClr val="EFEFE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Shape 512"/>
          <p:cNvSpPr txBox="1"/>
          <p:nvPr>
            <p:ph type="title"/>
          </p:nvPr>
        </p:nvSpPr>
        <p:spPr>
          <a:xfrm>
            <a:off x="400125" y="164390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 insist ...</a:t>
            </a:r>
            <a:endParaRPr b="1" sz="1400">
              <a:latin typeface="Georgia"/>
              <a:ea typeface="Georgia"/>
              <a:cs typeface="Georgia"/>
              <a:sym typeface="Georgia"/>
            </a:endParaRPr>
          </a:p>
        </p:txBody>
      </p:sp>
      <p:sp>
        <p:nvSpPr>
          <p:cNvPr id="513" name="Shape 5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Shape 5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a:t>
            </a:r>
            <a:r>
              <a:rPr b="1" lang="en">
                <a:latin typeface="Georgia"/>
                <a:ea typeface="Georgia"/>
                <a:cs typeface="Georgia"/>
                <a:sym typeface="Georgia"/>
              </a:rPr>
              <a:t>f.Graph()</a:t>
            </a:r>
            <a:endParaRPr b="1">
              <a:latin typeface="Georgia"/>
              <a:ea typeface="Georgia"/>
              <a:cs typeface="Georgia"/>
              <a:sym typeface="Georgia"/>
            </a:endParaRPr>
          </a:p>
        </p:txBody>
      </p:sp>
      <p:sp>
        <p:nvSpPr>
          <p:cNvPr id="519" name="Shape 519"/>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latin typeface="Georgia"/>
                <a:ea typeface="Georgia"/>
                <a:cs typeface="Georgia"/>
                <a:sym typeface="Georgia"/>
              </a:rPr>
              <a:t>c</a:t>
            </a:r>
            <a:r>
              <a:rPr lang="en" sz="1400">
                <a:latin typeface="Georgia"/>
                <a:ea typeface="Georgia"/>
                <a:cs typeface="Georgia"/>
                <a:sym typeface="Georgia"/>
              </a:rPr>
              <a:t>reate a graph:</a:t>
            </a:r>
            <a:endParaRPr sz="1400">
              <a:latin typeface="Georgia"/>
              <a:ea typeface="Georgia"/>
              <a:cs typeface="Georgia"/>
              <a:sym typeface="Georgia"/>
            </a:endParaRPr>
          </a:p>
          <a:p>
            <a:pPr indent="0" lvl="0" marL="0" rtl="0">
              <a:spcBef>
                <a:spcPts val="1600"/>
              </a:spcBef>
              <a:spcAft>
                <a:spcPts val="160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 = tf.Graph()</a:t>
            </a:r>
            <a:endParaRPr sz="1200">
              <a:solidFill>
                <a:srgbClr val="FFFFFF"/>
              </a:solidFill>
              <a:latin typeface="Consolas"/>
              <a:ea typeface="Consolas"/>
              <a:cs typeface="Consolas"/>
              <a:sym typeface="Consolas"/>
            </a:endParaRPr>
          </a:p>
        </p:txBody>
      </p:sp>
      <p:sp>
        <p:nvSpPr>
          <p:cNvPr id="520" name="Shape 520"/>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21" name="Shape 5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Shape 5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27" name="Shape 527"/>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latin typeface="Georgia"/>
                <a:ea typeface="Georgia"/>
                <a:cs typeface="Georgia"/>
                <a:sym typeface="Georgia"/>
              </a:rPr>
              <a:t>to add operators to a graph, set it as default:</a:t>
            </a:r>
            <a:endParaRPr sz="1400">
              <a:latin typeface="Georgia"/>
              <a:ea typeface="Georgia"/>
              <a:cs typeface="Georgia"/>
              <a:sym typeface="Georgia"/>
            </a:endParaRPr>
          </a:p>
          <a:p>
            <a:pPr indent="0" lvl="0" marL="0">
              <a:spcBef>
                <a:spcPts val="1600"/>
              </a:spcBef>
              <a:spcAft>
                <a:spcPts val="0"/>
              </a:spcAft>
              <a:buNone/>
            </a:pPr>
            <a:r>
              <a:rPr lang="en" sz="1200">
                <a:solidFill>
                  <a:schemeClr val="dk1"/>
                </a:solidFill>
                <a:latin typeface="Consolas"/>
                <a:ea typeface="Consolas"/>
                <a:cs typeface="Consolas"/>
                <a:sym typeface="Consolas"/>
              </a:rPr>
              <a:t>g = tf.Graph()</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g.as_default():</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x = tf.add(3, 5)</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sess = tf.Session(graph=g)</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sess.run(x)</a:t>
            </a:r>
            <a:endParaRPr sz="1200">
              <a:solidFill>
                <a:schemeClr val="dk1"/>
              </a:solidFill>
              <a:latin typeface="Consolas"/>
              <a:ea typeface="Consolas"/>
              <a:cs typeface="Consolas"/>
              <a:sym typeface="Consolas"/>
            </a:endParaRPr>
          </a:p>
          <a:p>
            <a:pPr indent="0" lvl="0" marL="0" rtl="0">
              <a:spcBef>
                <a:spcPts val="1600"/>
              </a:spcBef>
              <a:spcAft>
                <a:spcPts val="1600"/>
              </a:spcAft>
              <a:buNone/>
            </a:pPr>
            <a:r>
              <a:t/>
            </a:r>
            <a:endParaRPr sz="1000">
              <a:latin typeface="Georgia"/>
              <a:ea typeface="Georgia"/>
              <a:cs typeface="Georgia"/>
              <a:sym typeface="Georgia"/>
            </a:endParaRPr>
          </a:p>
        </p:txBody>
      </p:sp>
      <p:sp>
        <p:nvSpPr>
          <p:cNvPr id="528" name="Shape 528"/>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29" name="Shape 5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Shape 5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35" name="Shape 535"/>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To handle the default graph:</a:t>
            </a:r>
            <a:endParaRPr sz="1400">
              <a:latin typeface="Georgia"/>
              <a:ea typeface="Georgia"/>
              <a:cs typeface="Georgia"/>
              <a:sym typeface="Georgia"/>
            </a:endParaRPr>
          </a:p>
          <a:p>
            <a:pPr indent="0" lvl="0" marL="0" rtl="0">
              <a:spcBef>
                <a:spcPts val="1600"/>
              </a:spcBef>
              <a:spcAft>
                <a:spcPts val="1600"/>
              </a:spcAft>
              <a:buNone/>
            </a:pPr>
            <a:r>
              <a:rPr lang="en" sz="1200">
                <a:solidFill>
                  <a:srgbClr val="FFFFFF"/>
                </a:solidFill>
                <a:latin typeface="Consolas"/>
                <a:ea typeface="Consolas"/>
                <a:cs typeface="Consolas"/>
                <a:sym typeface="Consolas"/>
              </a:rPr>
              <a:t>g = tf.get_default_graph()</a:t>
            </a:r>
            <a:endParaRPr sz="1200">
              <a:solidFill>
                <a:srgbClr val="FFFFFF"/>
              </a:solidFill>
              <a:latin typeface="Consolas"/>
              <a:ea typeface="Consolas"/>
              <a:cs typeface="Consolas"/>
              <a:sym typeface="Consolas"/>
            </a:endParaRPr>
          </a:p>
        </p:txBody>
      </p:sp>
      <p:sp>
        <p:nvSpPr>
          <p:cNvPr id="536" name="Shape 536"/>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37" name="Shape 5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Shape 5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43" name="Shape 543"/>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Do not mix default graph and user created graphs</a:t>
            </a:r>
            <a:endParaRPr sz="1400">
              <a:latin typeface="Georgia"/>
              <a:ea typeface="Georgia"/>
              <a:cs typeface="Georgia"/>
              <a:sym typeface="Georgia"/>
            </a:endParaRPr>
          </a:p>
          <a:p>
            <a:pPr indent="0" lvl="0" marL="0">
              <a:spcBef>
                <a:spcPts val="1600"/>
              </a:spcBef>
              <a:spcAft>
                <a:spcPts val="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 = tf.Graph()</a:t>
            </a:r>
            <a:endParaRPr sz="1200">
              <a:solidFill>
                <a:srgbClr val="FFFFFF"/>
              </a:solidFill>
              <a:latin typeface="Consolas"/>
              <a:ea typeface="Consolas"/>
              <a:cs typeface="Consolas"/>
              <a:sym typeface="Consolas"/>
            </a:endParaRPr>
          </a:p>
          <a:p>
            <a:pPr indent="0" lvl="0" marL="0">
              <a:spcBef>
                <a:spcPts val="1600"/>
              </a:spcBef>
              <a:spcAft>
                <a:spcPts val="0"/>
              </a:spcAft>
              <a:buNone/>
            </a:pPr>
            <a:r>
              <a:rPr lang="en" sz="1200">
                <a:solidFill>
                  <a:srgbClr val="FFFFFF"/>
                </a:solidFill>
                <a:latin typeface="Consolas"/>
                <a:ea typeface="Consolas"/>
                <a:cs typeface="Consolas"/>
                <a:sym typeface="Consolas"/>
              </a:rPr>
              <a:t># add ops to the default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a:t>
            </a:r>
            <a:r>
              <a:rPr lang="en" sz="1200">
                <a:solidFill>
                  <a:srgbClr val="FFFFFF"/>
                </a:solidFill>
                <a:latin typeface="Consolas"/>
                <a:ea typeface="Consolas"/>
                <a:cs typeface="Consolas"/>
                <a:sym typeface="Consolas"/>
              </a:rPr>
              <a:t> = tf.constant(3)</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rPr lang="en" sz="1200">
                <a:solidFill>
                  <a:srgbClr val="FFFFFF"/>
                </a:solidFill>
                <a:latin typeface="Consolas"/>
                <a:ea typeface="Consolas"/>
                <a:cs typeface="Consolas"/>
                <a:sym typeface="Consolas"/>
              </a:rPr>
              <a:t># add ops to the user created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a:t>
            </a:r>
            <a:r>
              <a:rPr lang="en" sz="1200">
                <a:solidFill>
                  <a:srgbClr val="FFFFFF"/>
                </a:solidFill>
                <a:latin typeface="Consolas"/>
                <a:ea typeface="Consolas"/>
                <a:cs typeface="Consolas"/>
                <a:sym typeface="Consolas"/>
              </a:rPr>
              <a:t>ith g.as_default():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a:t>
            </a:r>
            <a:r>
              <a:rPr lang="en" sz="1200">
                <a:solidFill>
                  <a:srgbClr val="FFFFFF"/>
                </a:solidFill>
                <a:latin typeface="Consolas"/>
                <a:ea typeface="Consolas"/>
                <a:cs typeface="Consolas"/>
                <a:sym typeface="Consolas"/>
              </a:rPr>
              <a:t>b</a:t>
            </a:r>
            <a:r>
              <a:rPr lang="en" sz="1200">
                <a:solidFill>
                  <a:srgbClr val="FFFFFF"/>
                </a:solidFill>
                <a:latin typeface="Consolas"/>
                <a:ea typeface="Consolas"/>
                <a:cs typeface="Consolas"/>
                <a:sym typeface="Consolas"/>
              </a:rPr>
              <a:t> = tf.constant(5)</a:t>
            </a:r>
            <a:endParaRPr sz="1200">
              <a:solidFill>
                <a:srgbClr val="FFFFFF"/>
              </a:solidFill>
              <a:latin typeface="Consolas"/>
              <a:ea typeface="Consolas"/>
              <a:cs typeface="Consolas"/>
              <a:sym typeface="Consolas"/>
            </a:endParaRPr>
          </a:p>
        </p:txBody>
      </p:sp>
      <p:sp>
        <p:nvSpPr>
          <p:cNvPr id="544" name="Shape 544"/>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45" name="Shape 545"/>
          <p:cNvSpPr txBox="1"/>
          <p:nvPr/>
        </p:nvSpPr>
        <p:spPr>
          <a:xfrm>
            <a:off x="4472600" y="2646500"/>
            <a:ext cx="3709500" cy="104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Prone to errors</a:t>
            </a:r>
            <a:endParaRPr>
              <a:solidFill>
                <a:srgbClr val="FFFFFF"/>
              </a:solidFill>
              <a:latin typeface="Times New Roman"/>
              <a:ea typeface="Times New Roman"/>
              <a:cs typeface="Times New Roman"/>
              <a:sym typeface="Times New Roman"/>
            </a:endParaRPr>
          </a:p>
        </p:txBody>
      </p:sp>
      <p:sp>
        <p:nvSpPr>
          <p:cNvPr id="546" name="Shape 5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Shape 5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52" name="Shape 552"/>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Do not mix default graph and user created graphs</a:t>
            </a:r>
            <a:endParaRPr sz="1400">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1 = tf.get_default_graph()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g2 = tf.Graph()</a:t>
            </a:r>
            <a:endParaRPr sz="1200">
              <a:solidFill>
                <a:srgbClr val="FFFFFF"/>
              </a:solidFill>
              <a:latin typeface="Consolas"/>
              <a:ea typeface="Consolas"/>
              <a:cs typeface="Consolas"/>
              <a:sym typeface="Consolas"/>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 add ops to the default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g1.as_default():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a:t>
            </a:r>
            <a:r>
              <a:rPr lang="en" sz="1200">
                <a:solidFill>
                  <a:srgbClr val="FFFFFF"/>
                </a:solidFill>
                <a:latin typeface="Consolas"/>
                <a:ea typeface="Consolas"/>
                <a:cs typeface="Consolas"/>
                <a:sym typeface="Consolas"/>
              </a:rPr>
              <a:t>a</a:t>
            </a:r>
            <a:r>
              <a:rPr lang="en" sz="1200">
                <a:solidFill>
                  <a:srgbClr val="FFFFFF"/>
                </a:solidFill>
                <a:latin typeface="Consolas"/>
                <a:ea typeface="Consolas"/>
                <a:cs typeface="Consolas"/>
                <a:sym typeface="Consolas"/>
              </a:rPr>
              <a:t> = tf.Constant(3)</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rPr lang="en" sz="1200">
                <a:solidFill>
                  <a:srgbClr val="FFFFFF"/>
                </a:solidFill>
                <a:latin typeface="Consolas"/>
                <a:ea typeface="Consolas"/>
                <a:cs typeface="Consolas"/>
                <a:sym typeface="Consolas"/>
              </a:rPr>
              <a:t># add ops to the user created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g2.as_default():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b = tf.Constant(5)</a:t>
            </a:r>
            <a:endParaRPr sz="1200">
              <a:solidFill>
                <a:srgbClr val="FFFFFF"/>
              </a:solidFill>
              <a:latin typeface="Consolas"/>
              <a:ea typeface="Consolas"/>
              <a:cs typeface="Consolas"/>
              <a:sym typeface="Consolas"/>
            </a:endParaRPr>
          </a:p>
        </p:txBody>
      </p:sp>
      <p:sp>
        <p:nvSpPr>
          <p:cNvPr id="553" name="Shape 553"/>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54" name="Shape 554"/>
          <p:cNvSpPr txBox="1"/>
          <p:nvPr/>
        </p:nvSpPr>
        <p:spPr>
          <a:xfrm>
            <a:off x="4472600" y="2646500"/>
            <a:ext cx="3709500" cy="1042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Times New Roman"/>
                <a:ea typeface="Times New Roman"/>
                <a:cs typeface="Times New Roman"/>
                <a:sym typeface="Times New Roman"/>
              </a:rPr>
              <a:t>Better</a:t>
            </a:r>
            <a:endParaRPr>
              <a:solidFill>
                <a:srgbClr val="FFFFF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But still not good enough because no more than one graph!</a:t>
            </a:r>
            <a:endParaRPr>
              <a:solidFill>
                <a:srgbClr val="FFFFFF"/>
              </a:solidFill>
              <a:latin typeface="Times New Roman"/>
              <a:ea typeface="Times New Roman"/>
              <a:cs typeface="Times New Roman"/>
              <a:sym typeface="Times New Roman"/>
            </a:endParaRPr>
          </a:p>
        </p:txBody>
      </p:sp>
      <p:sp>
        <p:nvSpPr>
          <p:cNvPr id="555" name="Shape 5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Shape 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91" name="Shape 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Many machine learning libraries</a:t>
            </a:r>
            <a:endParaRPr>
              <a:latin typeface="Georgia"/>
              <a:ea typeface="Georgia"/>
              <a:cs typeface="Georgia"/>
              <a:sym typeface="Georgia"/>
            </a:endParaRPr>
          </a:p>
          <a:p>
            <a:pPr indent="0" lvl="0" marL="457200" rt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1600"/>
              </a:spcAft>
              <a:buNone/>
            </a:pPr>
            <a:r>
              <a:t/>
            </a:r>
            <a:endParaRPr>
              <a:latin typeface="Georgia"/>
              <a:ea typeface="Georgia"/>
              <a:cs typeface="Georgia"/>
              <a:sym typeface="Georgia"/>
            </a:endParaRPr>
          </a:p>
        </p:txBody>
      </p:sp>
      <p:sp>
        <p:nvSpPr>
          <p:cNvPr id="92" name="Shape 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93" name="Shape 93"/>
          <p:cNvPicPr preferRelativeResize="0"/>
          <p:nvPr/>
        </p:nvPicPr>
        <p:blipFill>
          <a:blip r:embed="rId3">
            <a:alphaModFix/>
          </a:blip>
          <a:stretch>
            <a:fillRect/>
          </a:stretch>
        </p:blipFill>
        <p:spPr>
          <a:xfrm>
            <a:off x="779325" y="1729525"/>
            <a:ext cx="6451474" cy="14672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pic>
        <p:nvPicPr>
          <p:cNvPr id="560" name="Shape 560"/>
          <p:cNvPicPr preferRelativeResize="0"/>
          <p:nvPr/>
        </p:nvPicPr>
        <p:blipFill>
          <a:blip r:embed="rId3">
            <a:alphaModFix/>
          </a:blip>
          <a:stretch>
            <a:fillRect/>
          </a:stretch>
        </p:blipFill>
        <p:spPr>
          <a:xfrm>
            <a:off x="2268987" y="0"/>
            <a:ext cx="4415162" cy="5143501"/>
          </a:xfrm>
          <a:prstGeom prst="rect">
            <a:avLst/>
          </a:prstGeom>
          <a:noFill/>
          <a:ln>
            <a:noFill/>
          </a:ln>
        </p:spPr>
      </p:pic>
      <p:sp>
        <p:nvSpPr>
          <p:cNvPr id="561" name="Shape 5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Shape 5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67" name="Shape 567"/>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p:txBody>
      </p:sp>
      <p:sp>
        <p:nvSpPr>
          <p:cNvPr id="568" name="Shape 5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Shape 5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74" name="Shape 574"/>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p:txBody>
      </p:sp>
      <p:sp>
        <p:nvSpPr>
          <p:cNvPr id="575" name="Shape 5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Shape 5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81" name="Shape 581"/>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Facilitate distributed computation, spread the work across multiple CPUs, GPUs, TPUs, or other devices</a:t>
            </a:r>
            <a:endParaRPr>
              <a:latin typeface="Georgia"/>
              <a:ea typeface="Georgia"/>
              <a:cs typeface="Georgia"/>
              <a:sym typeface="Georgia"/>
            </a:endParaRPr>
          </a:p>
        </p:txBody>
      </p:sp>
      <p:sp>
        <p:nvSpPr>
          <p:cNvPr id="582" name="Shape 5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Shape 5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88" name="Shape 588"/>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Facilitate distributed computation, spread the work across multiple CPUs, GPUs, TPUs, or other devices</a:t>
            </a:r>
            <a:endParaRPr>
              <a:latin typeface="Georgia"/>
              <a:ea typeface="Georgia"/>
              <a:cs typeface="Georgia"/>
              <a:sym typeface="Georgia"/>
            </a:endParaRPr>
          </a:p>
          <a:p>
            <a:pPr indent="-342900" lvl="0" marL="457200" rtl="0">
              <a:spcBef>
                <a:spcPts val="0"/>
              </a:spcBef>
              <a:spcAft>
                <a:spcPts val="0"/>
              </a:spcAft>
              <a:buSzPts val="1800"/>
              <a:buFont typeface="Georgia"/>
              <a:buAutoNum type="arabicPeriod"/>
            </a:pPr>
            <a:r>
              <a:rPr lang="en">
                <a:latin typeface="Georgia"/>
                <a:ea typeface="Georgia"/>
                <a:cs typeface="Georgia"/>
                <a:sym typeface="Georgia"/>
              </a:rPr>
              <a:t>Many common machine learning models are taught and visualized as directed graphs</a:t>
            </a:r>
            <a:endParaRPr>
              <a:latin typeface="Georgia"/>
              <a:ea typeface="Georgia"/>
              <a:cs typeface="Georgia"/>
              <a:sym typeface="Georgia"/>
            </a:endParaRPr>
          </a:p>
        </p:txBody>
      </p:sp>
      <p:pic>
        <p:nvPicPr>
          <p:cNvPr id="589" name="Shape 589"/>
          <p:cNvPicPr preferRelativeResize="0"/>
          <p:nvPr/>
        </p:nvPicPr>
        <p:blipFill>
          <a:blip r:embed="rId3">
            <a:alphaModFix/>
          </a:blip>
          <a:stretch>
            <a:fillRect/>
          </a:stretch>
        </p:blipFill>
        <p:spPr>
          <a:xfrm>
            <a:off x="6212950" y="1377338"/>
            <a:ext cx="2619350" cy="2747125"/>
          </a:xfrm>
          <a:prstGeom prst="rect">
            <a:avLst/>
          </a:prstGeom>
          <a:noFill/>
          <a:ln>
            <a:noFill/>
          </a:ln>
        </p:spPr>
      </p:pic>
      <p:sp>
        <p:nvSpPr>
          <p:cNvPr id="590" name="Shape 590"/>
          <p:cNvSpPr txBox="1"/>
          <p:nvPr>
            <p:ph idx="1" type="body"/>
          </p:nvPr>
        </p:nvSpPr>
        <p:spPr>
          <a:xfrm>
            <a:off x="6212950" y="4299675"/>
            <a:ext cx="29310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300">
                <a:latin typeface="Georgia"/>
                <a:ea typeface="Georgia"/>
                <a:cs typeface="Georgia"/>
                <a:sym typeface="Georgia"/>
              </a:rPr>
              <a:t>A neural net graph from Stanford’s CS224N course</a:t>
            </a:r>
            <a:endParaRPr sz="1300">
              <a:latin typeface="Georgia"/>
              <a:ea typeface="Georgia"/>
              <a:cs typeface="Georgia"/>
              <a:sym typeface="Georgia"/>
            </a:endParaRPr>
          </a:p>
        </p:txBody>
      </p:sp>
      <p:sp>
        <p:nvSpPr>
          <p:cNvPr id="591" name="Shape 5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Shape 596"/>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Next class</a:t>
            </a:r>
            <a:endParaRPr b="1">
              <a:latin typeface="Georgia"/>
              <a:ea typeface="Georgia"/>
              <a:cs typeface="Georgia"/>
              <a:sym typeface="Georgia"/>
            </a:endParaRPr>
          </a:p>
        </p:txBody>
      </p:sp>
      <p:sp>
        <p:nvSpPr>
          <p:cNvPr id="597" name="Shape 597"/>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Basic operations</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Constants and variables</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Data pipeline</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Fun with TensorBoard</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Feedback: </a:t>
            </a:r>
            <a:r>
              <a:rPr lang="en" u="sng">
                <a:solidFill>
                  <a:schemeClr val="hlink"/>
                </a:solidFill>
                <a:latin typeface="Georgia"/>
                <a:ea typeface="Georgia"/>
                <a:cs typeface="Georgia"/>
                <a:sym typeface="Georgia"/>
                <a:hlinkClick r:id="rId3"/>
              </a:rPr>
              <a:t>huyenn@stanford.edu</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Thanks!</a:t>
            </a:r>
            <a:endParaRPr>
              <a:latin typeface="Georgia"/>
              <a:ea typeface="Georgia"/>
              <a:cs typeface="Georgia"/>
              <a:sym typeface="Georgia"/>
            </a:endParaRPr>
          </a:p>
        </p:txBody>
      </p:sp>
      <p:sp>
        <p:nvSpPr>
          <p:cNvPr id="598" name="Shape 5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99" name="Shape 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Flexibility + Scalability</a:t>
            </a:r>
            <a:br>
              <a:rPr lang="en">
                <a:latin typeface="Georgia"/>
                <a:ea typeface="Georgia"/>
                <a:cs typeface="Georgia"/>
                <a:sym typeface="Georgia"/>
              </a:rPr>
            </a:br>
            <a:r>
              <a:rPr lang="en">
                <a:latin typeface="Georgia"/>
                <a:ea typeface="Georgia"/>
                <a:cs typeface="Georgia"/>
                <a:sym typeface="Georgia"/>
              </a:rPr>
              <a:t>Originally developed by Google as a single infrastructure for machine learning in both production and research</a:t>
            </a:r>
            <a:endParaRPr>
              <a:latin typeface="Georgia"/>
              <a:ea typeface="Georgia"/>
              <a:cs typeface="Georgia"/>
              <a:sym typeface="Georgia"/>
            </a:endParaRPr>
          </a:p>
        </p:txBody>
      </p:sp>
      <p:sp>
        <p:nvSpPr>
          <p:cNvPr id="100" name="Shape 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106" name="Shape 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Flexibility + Scalability</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Popularity</a:t>
            </a:r>
            <a:br>
              <a:rPr lang="en">
                <a:latin typeface="Georgia"/>
                <a:ea typeface="Georgia"/>
                <a:cs typeface="Georgia"/>
                <a:sym typeface="Georgia"/>
              </a:rPr>
            </a:br>
            <a:endParaRPr>
              <a:latin typeface="Georgia"/>
              <a:ea typeface="Georgia"/>
              <a:cs typeface="Georgia"/>
              <a:sym typeface="Georgia"/>
            </a:endParaRPr>
          </a:p>
        </p:txBody>
      </p:sp>
      <p:sp>
        <p:nvSpPr>
          <p:cNvPr id="107" name="Shape 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08" name="Shape 108"/>
          <p:cNvPicPr preferRelativeResize="0"/>
          <p:nvPr/>
        </p:nvPicPr>
        <p:blipFill>
          <a:blip r:embed="rId3">
            <a:alphaModFix/>
          </a:blip>
          <a:stretch>
            <a:fillRect/>
          </a:stretch>
        </p:blipFill>
        <p:spPr>
          <a:xfrm>
            <a:off x="860625" y="1907625"/>
            <a:ext cx="4303926" cy="2661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Companies using TensorFlow</a:t>
            </a:r>
            <a:endParaRPr b="1">
              <a:latin typeface="Georgia"/>
              <a:ea typeface="Georgia"/>
              <a:cs typeface="Georgia"/>
              <a:sym typeface="Georgia"/>
            </a:endParaRPr>
          </a:p>
        </p:txBody>
      </p:sp>
      <p:sp>
        <p:nvSpPr>
          <p:cNvPr id="114" name="Shape 1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15" name="Shape 115"/>
          <p:cNvPicPr preferRelativeResize="0"/>
          <p:nvPr/>
        </p:nvPicPr>
        <p:blipFill>
          <a:blip r:embed="rId3">
            <a:alphaModFix/>
          </a:blip>
          <a:stretch>
            <a:fillRect/>
          </a:stretch>
        </p:blipFill>
        <p:spPr>
          <a:xfrm>
            <a:off x="1521075" y="1072900"/>
            <a:ext cx="6101826" cy="38445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